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6" r:id="rId2"/>
    <p:sldId id="509" r:id="rId3"/>
    <p:sldId id="561" r:id="rId4"/>
    <p:sldId id="562" r:id="rId5"/>
    <p:sldId id="563" r:id="rId6"/>
    <p:sldId id="568" r:id="rId7"/>
    <p:sldId id="564" r:id="rId8"/>
    <p:sldId id="569" r:id="rId9"/>
    <p:sldId id="560" r:id="rId10"/>
    <p:sldId id="570" r:id="rId11"/>
    <p:sldId id="551" r:id="rId12"/>
    <p:sldId id="552" r:id="rId13"/>
    <p:sldId id="574" r:id="rId14"/>
    <p:sldId id="575" r:id="rId15"/>
    <p:sldId id="572" r:id="rId16"/>
    <p:sldId id="565" r:id="rId17"/>
    <p:sldId id="555" r:id="rId18"/>
    <p:sldId id="556" r:id="rId19"/>
    <p:sldId id="557" r:id="rId20"/>
    <p:sldId id="558" r:id="rId21"/>
    <p:sldId id="571" r:id="rId22"/>
    <p:sldId id="338" r:id="rId23"/>
    <p:sldId id="278" r:id="rId24"/>
    <p:sldId id="500" r:id="rId25"/>
    <p:sldId id="501" r:id="rId26"/>
    <p:sldId id="418" r:id="rId27"/>
    <p:sldId id="268" r:id="rId28"/>
    <p:sldId id="420" r:id="rId29"/>
    <p:sldId id="421" r:id="rId30"/>
    <p:sldId id="422" r:id="rId31"/>
    <p:sldId id="423" r:id="rId32"/>
    <p:sldId id="521" r:id="rId33"/>
    <p:sldId id="351" r:id="rId34"/>
    <p:sldId id="522" r:id="rId35"/>
    <p:sldId id="523" r:id="rId36"/>
    <p:sldId id="524" r:id="rId37"/>
    <p:sldId id="525" r:id="rId38"/>
    <p:sldId id="354" r:id="rId39"/>
    <p:sldId id="371" r:id="rId40"/>
    <p:sldId id="370" r:id="rId41"/>
    <p:sldId id="427" r:id="rId42"/>
    <p:sldId id="428" r:id="rId43"/>
    <p:sldId id="426" r:id="rId44"/>
    <p:sldId id="573" r:id="rId45"/>
    <p:sldId id="28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6600"/>
    <a:srgbClr val="009999"/>
    <a:srgbClr val="FF99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2" autoAdjust="0"/>
    <p:restoredTop sz="86393" autoAdjust="0"/>
  </p:normalViewPr>
  <p:slideViewPr>
    <p:cSldViewPr snapToGrid="0">
      <p:cViewPr varScale="1">
        <p:scale>
          <a:sx n="47" d="100"/>
          <a:sy n="47" d="100"/>
        </p:scale>
        <p:origin x="1536" y="72"/>
      </p:cViewPr>
      <p:guideLst>
        <p:guide orient="horz" pos="2160"/>
        <p:guide pos="2880"/>
      </p:guideLst>
    </p:cSldViewPr>
  </p:slideViewPr>
  <p:outlineViewPr>
    <p:cViewPr>
      <p:scale>
        <a:sx n="33" d="100"/>
        <a:sy n="33" d="100"/>
      </p:scale>
      <p:origin x="0" y="-5492"/>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1" d="100"/>
          <a:sy n="51" d="100"/>
        </p:scale>
        <p:origin x="1672"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2CC4C-2271-4A38-8449-11A147E47AB3}" type="datetimeFigureOut">
              <a:rPr lang="en-GB" smtClean="0"/>
              <a:t>10/07/2019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9754B-C064-4D2E-B754-CEF83CC0997F}" type="slidenum">
              <a:rPr lang="en-GB" smtClean="0"/>
              <a:t>‹#›</a:t>
            </a:fld>
            <a:endParaRPr lang="en-GB"/>
          </a:p>
        </p:txBody>
      </p:sp>
    </p:spTree>
    <p:extLst>
      <p:ext uri="{BB962C8B-B14F-4D97-AF65-F5344CB8AC3E}">
        <p14:creationId xmlns:p14="http://schemas.microsoft.com/office/powerpoint/2010/main" val="1573151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69754B-C064-4D2E-B754-CEF83CC0997F}" type="slidenum">
              <a:rPr lang="en-GB" smtClean="0"/>
              <a:t>2</a:t>
            </a:fld>
            <a:endParaRPr lang="en-GB"/>
          </a:p>
        </p:txBody>
      </p:sp>
    </p:spTree>
    <p:extLst>
      <p:ext uri="{BB962C8B-B14F-4D97-AF65-F5344CB8AC3E}">
        <p14:creationId xmlns:p14="http://schemas.microsoft.com/office/powerpoint/2010/main" val="245997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Researchers interested in cumulative culture tend to focus on the kind of cultural evolution that accounts for the existence of adaptive traits in humans which have built up over many generations of transmission, in particular when those traits would have been either unlikely or impossible for individuals to learn without exposure to social information. This includes, for example, food preparation techniques (including cooking), methods of constructing clothes, and the creation and use of projectiles for hunting. What unites cases that are universally regarded as compelling examples of cumulative culture is not just the utility of the traits but also the extreme improbability of independent discovery. Thus, acquisition that depends on exposure to social information, and a lengthy, trans-generational history of trait development, may often be identified as archetypal characteristics of cumulative culture not because these are necessary or sufficient criteria in and of themselves, but because they are indicative of traits that would be extremely costly to acquire through asocial learning alone. </a:t>
            </a:r>
          </a:p>
          <a:p>
            <a:endParaRPr lang="en-GB" dirty="0"/>
          </a:p>
        </p:txBody>
      </p:sp>
      <p:sp>
        <p:nvSpPr>
          <p:cNvPr id="4" name="Slide Number Placeholder 3"/>
          <p:cNvSpPr>
            <a:spLocks noGrp="1"/>
          </p:cNvSpPr>
          <p:nvPr>
            <p:ph type="sldNum" sz="quarter" idx="10"/>
          </p:nvPr>
        </p:nvSpPr>
        <p:spPr/>
        <p:txBody>
          <a:bodyPr/>
          <a:lstStyle/>
          <a:p>
            <a:fld id="{F069754B-C064-4D2E-B754-CEF83CC0997F}" type="slidenum">
              <a:rPr lang="en-GB" smtClean="0"/>
              <a:t>8</a:t>
            </a:fld>
            <a:endParaRPr lang="en-GB"/>
          </a:p>
        </p:txBody>
      </p:sp>
    </p:spTree>
    <p:extLst>
      <p:ext uri="{BB962C8B-B14F-4D97-AF65-F5344CB8AC3E}">
        <p14:creationId xmlns:p14="http://schemas.microsoft.com/office/powerpoint/2010/main" val="3703346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happen due to, e.g.</a:t>
            </a:r>
          </a:p>
          <a:p>
            <a:r>
              <a:rPr lang="en-GB" dirty="0"/>
              <a:t>Short-term value provides a poor indication of longer term consequences (e.g. kuru) – these can then spread like wildfire before longer term consequences are understood. </a:t>
            </a:r>
          </a:p>
          <a:p>
            <a:r>
              <a:rPr lang="en-GB" dirty="0"/>
              <a:t>Multimodal fitness landscape - Reduced learning costs of social learning relative to unconstrained exploration can mean populations get trapped at local optima even and miss global optima. </a:t>
            </a:r>
          </a:p>
          <a:p>
            <a:r>
              <a:rPr lang="en-GB" dirty="0"/>
              <a:t>Individual-level consequences may conflict with group-level consequences</a:t>
            </a:r>
          </a:p>
          <a:p>
            <a:r>
              <a:rPr lang="en-GB" dirty="0"/>
              <a:t>Transmissibility may influence what spreads at the cost of effectiveness.</a:t>
            </a:r>
          </a:p>
        </p:txBody>
      </p:sp>
      <p:sp>
        <p:nvSpPr>
          <p:cNvPr id="4" name="Slide Number Placeholder 3"/>
          <p:cNvSpPr>
            <a:spLocks noGrp="1"/>
          </p:cNvSpPr>
          <p:nvPr>
            <p:ph type="sldNum" sz="quarter" idx="10"/>
          </p:nvPr>
        </p:nvSpPr>
        <p:spPr/>
        <p:txBody>
          <a:bodyPr/>
          <a:lstStyle/>
          <a:p>
            <a:fld id="{F069754B-C064-4D2E-B754-CEF83CC0997F}" type="slidenum">
              <a:rPr lang="en-GB" smtClean="0"/>
              <a:t>12</a:t>
            </a:fld>
            <a:endParaRPr lang="en-GB"/>
          </a:p>
        </p:txBody>
      </p:sp>
    </p:spTree>
    <p:extLst>
      <p:ext uri="{BB962C8B-B14F-4D97-AF65-F5344CB8AC3E}">
        <p14:creationId xmlns:p14="http://schemas.microsoft.com/office/powerpoint/2010/main" val="19196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69754B-C064-4D2E-B754-CEF83CC0997F}" type="slidenum">
              <a:rPr lang="en-GB" smtClean="0"/>
              <a:t>13</a:t>
            </a:fld>
            <a:endParaRPr lang="en-GB"/>
          </a:p>
        </p:txBody>
      </p:sp>
    </p:spTree>
    <p:extLst>
      <p:ext uri="{BB962C8B-B14F-4D97-AF65-F5344CB8AC3E}">
        <p14:creationId xmlns:p14="http://schemas.microsoft.com/office/powerpoint/2010/main" val="3579376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69754B-C064-4D2E-B754-CEF83CC0997F}" type="slidenum">
              <a:rPr lang="en-GB" smtClean="0"/>
              <a:t>14</a:t>
            </a:fld>
            <a:endParaRPr lang="en-GB"/>
          </a:p>
        </p:txBody>
      </p:sp>
    </p:spTree>
    <p:extLst>
      <p:ext uri="{BB962C8B-B14F-4D97-AF65-F5344CB8AC3E}">
        <p14:creationId xmlns:p14="http://schemas.microsoft.com/office/powerpoint/2010/main" val="1316765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Two tasks – paper aeroplanes and spaghetti towers.  Requires a goal measure that can be objectively measured. Goal measures were flight distance of the planes, and height of the spaghetti towers. </a:t>
            </a:r>
          </a:p>
          <a:p>
            <a:r>
              <a:rPr lang="en-GB" altLang="en-US"/>
              <a:t>What was interesting about this is that it illustrates a learning-like effect of improvement with repeated attempts.  However, each attempt is being made by a different individual. And each individual has the same amount of time available to them, and the same amount of time in the test group (so even the same amount of time to learn from the earlier members of the chain), but participants in the later generations perform better in terms of the goal measures of flight distance and tower height. </a:t>
            </a:r>
          </a:p>
          <a:p>
            <a:r>
              <a:rPr lang="en-GB" altLang="en-US"/>
              <a:t>So this provides us with a scaled-down model of cumulative cultural evolution, since the later participants are able to perform much better, in the same experimental “lifetime”, so to speak, compared with those who took part earlier in the chain. </a:t>
            </a:r>
          </a:p>
          <a:p>
            <a:r>
              <a:rPr lang="en-GB" altLang="en-US"/>
              <a:t>So this provided us with our laboratory model of cumulative culture, and this allowed us to experimentally manipulate the information that participants had access to.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589CF2-0F84-46FA-85D5-24354A7424D3}" type="slidenum">
              <a:rPr lang="en-GB" altLang="en-US">
                <a:solidFill>
                  <a:srgbClr val="000000"/>
                </a:solidFill>
                <a:latin typeface="Calibri" panose="020F0502020204030204" pitchFamily="34" charset="0"/>
              </a:rPr>
              <a:pPr eaLnBrk="1" hangingPunct="1"/>
              <a:t>26</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424091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Two tasks – paper aeroplanes and spaghetti towers.  Requires a goal measure that can be objectively measured. Goal measures were flight distance of the planes, and height of the spaghetti towers. </a:t>
            </a:r>
          </a:p>
          <a:p>
            <a:r>
              <a:rPr lang="en-GB" altLang="en-US" dirty="0"/>
              <a:t>What was interesting about this is that it illustrates a learning-like effect of improvement with repeated attempts.  However, each attempt is being made by a different individual. And each individual has the same amount of time available to them, and the same amount of time in the test group (so even the same amount of time to learn from the earlier members of the chain), but participants in the later generations perform better in terms of the goal measures of flight distance and tower height. </a:t>
            </a:r>
          </a:p>
          <a:p>
            <a:r>
              <a:rPr lang="en-GB" altLang="en-US" dirty="0"/>
              <a:t>So this provides us with a scaled-down model of cumulative cultural evolution, since the later participants are able to perform much better, in the same experimental “lifetime”, so to speak, compared with those who took part earlier in the chain. </a:t>
            </a:r>
          </a:p>
          <a:p>
            <a:r>
              <a:rPr lang="en-GB" altLang="en-US" dirty="0"/>
              <a:t>So this provided us with our laboratory model of cumulative culture, and this allowed us to experimentally manipulate the information that participants had access to.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589CF2-0F84-46FA-85D5-24354A7424D3}" type="slidenum">
              <a:rPr lang="en-GB" altLang="en-US">
                <a:solidFill>
                  <a:srgbClr val="000000"/>
                </a:solidFill>
                <a:latin typeface="Calibri" panose="020F0502020204030204" pitchFamily="34" charset="0"/>
              </a:rPr>
              <a:pPr eaLnBrk="1" hangingPunct="1"/>
              <a:t>27</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827251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66039E-B0B6-4027-AB04-A6E7F584661A}" type="slidenum">
              <a:rPr lang="en-GB" altLang="en-US">
                <a:solidFill>
                  <a:srgbClr val="000000"/>
                </a:solidFill>
              </a:rPr>
              <a:pPr/>
              <a:t>32</a:t>
            </a:fld>
            <a:endParaRPr lang="en-GB" altLang="en-US">
              <a:solidFill>
                <a:srgbClr val="000000"/>
              </a:solidFill>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98174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605B28-A341-489A-92BD-51DD99E4DE33}" type="slidenum">
              <a:rPr lang="en-GB" altLang="en-US">
                <a:solidFill>
                  <a:srgbClr val="000000"/>
                </a:solidFill>
              </a:rPr>
              <a:pPr/>
              <a:t>34</a:t>
            </a:fld>
            <a:endParaRPr lang="en-GB" altLang="en-US">
              <a:solidFill>
                <a:srgbClr val="000000"/>
              </a:solidFill>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00712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j-lt"/>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7437C2A8-845B-45E2-AE35-05D0D7956B60}" type="datetime1">
              <a:rPr lang="en-GB" smtClean="0">
                <a:solidFill>
                  <a:prstClr val="black">
                    <a:tint val="75000"/>
                  </a:prstClr>
                </a:solidFill>
              </a:rPr>
              <a:pPr/>
              <a:t>10/07/2019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7AB4CF-0D8B-4DE2-BAD9-7D5548567F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9794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77788E-8196-42B6-BF39-0042F3DCECCF}" type="datetime1">
              <a:rPr lang="en-GB" smtClean="0">
                <a:solidFill>
                  <a:prstClr val="black">
                    <a:tint val="75000"/>
                  </a:prstClr>
                </a:solidFill>
              </a:rPr>
              <a:pPr/>
              <a:t>10/07/2019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7AB4CF-0D8B-4DE2-BAD9-7D5548567F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9175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D1CC9C-D015-40FE-B948-6DCBC605942C}" type="datetime1">
              <a:rPr lang="en-GB" smtClean="0">
                <a:solidFill>
                  <a:prstClr val="black">
                    <a:tint val="75000"/>
                  </a:prstClr>
                </a:solidFill>
              </a:rPr>
              <a:pPr/>
              <a:t>10/07/2019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7AB4CF-0D8B-4DE2-BAD9-7D5548567F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146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260648"/>
            <a:ext cx="8352928" cy="1224136"/>
          </a:xfrm>
        </p:spPr>
        <p:txBody>
          <a:bodyPr>
            <a:normAutofit/>
          </a:bodyPr>
          <a:lstStyle>
            <a:lvl1pPr>
              <a:defRPr sz="4000" b="1">
                <a:latin typeface="+mj-lt"/>
              </a:defRPr>
            </a:lvl1pPr>
          </a:lstStyle>
          <a:p>
            <a:r>
              <a:rPr lang="en-US" dirty="0"/>
              <a:t>CLICK TO EDIT MASTER TITLE STYLE</a:t>
            </a:r>
            <a:endParaRPr lang="en-GB" dirty="0"/>
          </a:p>
        </p:txBody>
      </p:sp>
      <p:sp>
        <p:nvSpPr>
          <p:cNvPr id="3" name="Content Placeholder 2"/>
          <p:cNvSpPr>
            <a:spLocks noGrp="1"/>
          </p:cNvSpPr>
          <p:nvPr>
            <p:ph idx="1"/>
          </p:nvPr>
        </p:nvSpPr>
        <p:spPr>
          <a:xfrm>
            <a:off x="457200" y="1700808"/>
            <a:ext cx="8229600" cy="4824536"/>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98075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8992A5-75D7-457B-83B4-4180FD08B68E}" type="datetime1">
              <a:rPr lang="en-GB" smtClean="0">
                <a:solidFill>
                  <a:prstClr val="black">
                    <a:tint val="75000"/>
                  </a:prstClr>
                </a:solidFill>
              </a:rPr>
              <a:pPr/>
              <a:t>10/07/2019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7AB4CF-0D8B-4DE2-BAD9-7D5548567F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280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217DA5B-0114-4394-9307-A12E179A8F9A}" type="datetime1">
              <a:rPr lang="en-GB" smtClean="0">
                <a:solidFill>
                  <a:prstClr val="black">
                    <a:tint val="75000"/>
                  </a:prstClr>
                </a:solidFill>
              </a:rPr>
              <a:pPr/>
              <a:t>10/07/2019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07AB4CF-0D8B-4DE2-BAD9-7D5548567F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23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A73BC8-0192-4470-8607-6F2406103FF7}" type="datetime1">
              <a:rPr lang="en-GB" smtClean="0">
                <a:solidFill>
                  <a:prstClr val="black">
                    <a:tint val="75000"/>
                  </a:prstClr>
                </a:solidFill>
              </a:rPr>
              <a:pPr/>
              <a:t>10/07/2019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07AB4CF-0D8B-4DE2-BAD9-7D5548567F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8797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498DC0E-8B5D-4085-9334-B01A28EA5FA1}" type="datetime1">
              <a:rPr lang="en-GB" smtClean="0">
                <a:solidFill>
                  <a:prstClr val="black">
                    <a:tint val="75000"/>
                  </a:prstClr>
                </a:solidFill>
              </a:rPr>
              <a:pPr/>
              <a:t>10/07/2019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07AB4CF-0D8B-4DE2-BAD9-7D5548567F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2933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08CE1-D707-498D-BD3B-A518295CC59E}" type="datetime1">
              <a:rPr lang="en-GB" smtClean="0">
                <a:solidFill>
                  <a:prstClr val="black">
                    <a:tint val="75000"/>
                  </a:prstClr>
                </a:solidFill>
              </a:rPr>
              <a:pPr/>
              <a:t>10/07/2019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07AB4CF-0D8B-4DE2-BAD9-7D5548567F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1224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9B903D-34EC-4941-A8D2-A61F3614864C}" type="datetime1">
              <a:rPr lang="en-GB" smtClean="0">
                <a:solidFill>
                  <a:prstClr val="black">
                    <a:tint val="75000"/>
                  </a:prstClr>
                </a:solidFill>
              </a:rPr>
              <a:pPr/>
              <a:t>10/07/2019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07AB4CF-0D8B-4DE2-BAD9-7D5548567F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3948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D0B514-CA29-4452-9890-1DDDC7B404EF}" type="datetime1">
              <a:rPr lang="en-GB" smtClean="0">
                <a:solidFill>
                  <a:prstClr val="black">
                    <a:tint val="75000"/>
                  </a:prstClr>
                </a:solidFill>
              </a:rPr>
              <a:pPr/>
              <a:t>10/07/2019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07AB4CF-0D8B-4DE2-BAD9-7D5548567F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6749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19256"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FB17D-A52A-4C11-8757-33420A4D4F2B}" type="datetime1">
              <a:rPr lang="en-GB" smtClean="0">
                <a:solidFill>
                  <a:prstClr val="black">
                    <a:tint val="75000"/>
                  </a:prstClr>
                </a:solidFill>
              </a:rPr>
              <a:pPr/>
              <a:t>10/07/2019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AB4CF-0D8B-4DE2-BAD9-7D5548567F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87027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000" b="1" kern="1200">
          <a:solidFill>
            <a:schemeClr val="tx1"/>
          </a:solidFill>
          <a:effectLst>
            <a:outerShdw blurRad="38100" dist="38100" dir="2700000" algn="tl">
              <a:srgbClr val="000000">
                <a:alpha val="43137"/>
              </a:srgbClr>
            </a:outerShdw>
          </a:effectLst>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9.tiff"/><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6.jpeg"/><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47.pn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42.jpeg"/><Relationship Id="rId4" Type="http://schemas.openxmlformats.org/officeDocument/2006/relationships/image" Target="../media/image48.emf"/></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tiff"/></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image" Target="../media/image57.jpeg"/><Relationship Id="rId4" Type="http://schemas.openxmlformats.org/officeDocument/2006/relationships/image" Target="../media/image53.jpeg"/></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6.xml"/><Relationship Id="rId1" Type="http://schemas.openxmlformats.org/officeDocument/2006/relationships/tags" Target="../tags/tag20.xml"/><Relationship Id="rId5" Type="http://schemas.openxmlformats.org/officeDocument/2006/relationships/image" Target="../media/image57.jpeg"/><Relationship Id="rId4" Type="http://schemas.openxmlformats.org/officeDocument/2006/relationships/image" Target="../media/image53.jpe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6.xml"/><Relationship Id="rId1" Type="http://schemas.openxmlformats.org/officeDocument/2006/relationships/tags" Target="../tags/tag21.xml"/><Relationship Id="rId5" Type="http://schemas.openxmlformats.org/officeDocument/2006/relationships/image" Target="../media/image57.jpeg"/><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7.jpeg"/><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6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25005" y="2272761"/>
            <a:ext cx="8239125" cy="2594513"/>
          </a:xfrm>
        </p:spPr>
        <p:txBody>
          <a:bodyPr>
            <a:noAutofit/>
          </a:bodyPr>
          <a:lstStyle/>
          <a:p>
            <a:r>
              <a:rPr lang="en-GB" sz="5400" dirty="0"/>
              <a:t>Harnessing the power and potential of human cultural evolution</a:t>
            </a:r>
          </a:p>
        </p:txBody>
      </p:sp>
      <p:sp>
        <p:nvSpPr>
          <p:cNvPr id="7" name="Subtitle 6"/>
          <p:cNvSpPr>
            <a:spLocks noGrp="1"/>
          </p:cNvSpPr>
          <p:nvPr>
            <p:ph type="subTitle" idx="1"/>
          </p:nvPr>
        </p:nvSpPr>
        <p:spPr>
          <a:xfrm>
            <a:off x="1344168" y="5132640"/>
            <a:ext cx="6400800" cy="878210"/>
          </a:xfrm>
        </p:spPr>
        <p:txBody>
          <a:bodyPr>
            <a:normAutofit fontScale="92500" lnSpcReduction="20000"/>
          </a:bodyPr>
          <a:lstStyle/>
          <a:p>
            <a:r>
              <a:rPr lang="en-GB" b="1" dirty="0">
                <a:solidFill>
                  <a:srgbClr val="C00000"/>
                </a:solidFill>
              </a:rPr>
              <a:t>Christine A. Caldwell</a:t>
            </a:r>
          </a:p>
          <a:p>
            <a:r>
              <a:rPr lang="en-GB" b="1" dirty="0">
                <a:solidFill>
                  <a:srgbClr val="C00000"/>
                </a:solidFill>
              </a:rPr>
              <a:t>University of Stirling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00" y="285750"/>
            <a:ext cx="1799224" cy="1721645"/>
          </a:xfrm>
          <a:prstGeom prst="rect">
            <a:avLst/>
          </a:prstGeom>
        </p:spPr>
      </p:pic>
      <p:pic>
        <p:nvPicPr>
          <p:cNvPr id="8" name="Picture 9" descr="GIF RGB 150 Pixels with Borde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35659" y="285750"/>
            <a:ext cx="136842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4816" y="-466343"/>
            <a:ext cx="3679504" cy="2221992"/>
          </a:xfrm>
          <a:prstGeom prst="rect">
            <a:avLst/>
          </a:prstGeom>
        </p:spPr>
      </p:pic>
    </p:spTree>
    <p:custDataLst>
      <p:tags r:id="rId1"/>
    </p:custDataLst>
    <p:extLst>
      <p:ext uri="{BB962C8B-B14F-4D97-AF65-F5344CB8AC3E}">
        <p14:creationId xmlns:p14="http://schemas.microsoft.com/office/powerpoint/2010/main" val="153291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Down Side</a:t>
            </a:r>
          </a:p>
        </p:txBody>
      </p:sp>
      <p:sp>
        <p:nvSpPr>
          <p:cNvPr id="3" name="Subtitle 2"/>
          <p:cNvSpPr>
            <a:spLocks noGrp="1"/>
          </p:cNvSpPr>
          <p:nvPr>
            <p:ph idx="1"/>
          </p:nvPr>
        </p:nvSpPr>
        <p:spPr/>
        <p:txBody>
          <a:bodyPr/>
          <a:lstStyle/>
          <a:p>
            <a:r>
              <a:rPr lang="en-GB" dirty="0"/>
              <a:t>Cultural evolution does not </a:t>
            </a:r>
            <a:r>
              <a:rPr lang="en-GB" b="1" dirty="0"/>
              <a:t>always</a:t>
            </a:r>
            <a:r>
              <a:rPr lang="en-GB" dirty="0"/>
              <a:t> result in cumulative benefits…</a:t>
            </a:r>
          </a:p>
        </p:txBody>
      </p:sp>
    </p:spTree>
    <p:extLst>
      <p:ext uri="{BB962C8B-B14F-4D97-AF65-F5344CB8AC3E}">
        <p14:creationId xmlns:p14="http://schemas.microsoft.com/office/powerpoint/2010/main" val="3878078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3375"/>
            <a:ext cx="8347166" cy="6367871"/>
          </a:xfrm>
        </p:spPr>
        <p:txBody>
          <a:bodyPr>
            <a:normAutofit fontScale="92500" lnSpcReduction="10000"/>
          </a:bodyPr>
          <a:lstStyle/>
          <a:p>
            <a:pPr marL="0" indent="0">
              <a:buNone/>
            </a:pPr>
            <a:r>
              <a:rPr lang="en-GB" dirty="0"/>
              <a:t>“Humans are an oddly contradictory species. On the one hand, we are spectacularly adaptable. Our species occupies a wider range of habitats, utilizes a much greater range of resources, and lives in a more diverse range of social systems than any other animal species. … At the same time, humans engage in spectacularly maladaptive </a:t>
            </a:r>
            <a:r>
              <a:rPr lang="en-GB" dirty="0" err="1"/>
              <a:t>behaviors</a:t>
            </a:r>
            <a:r>
              <a:rPr lang="en-GB" dirty="0"/>
              <a:t>. We take dangerous drugs, risk life and limb to reach mountain summits, restrict our fertility to attain economic and professional success, and march off to war to defend God or liberty or nation. How can it be that we are both so clever and so stupid?”</a:t>
            </a:r>
          </a:p>
          <a:p>
            <a:pPr marL="0" indent="0">
              <a:buNone/>
            </a:pPr>
            <a:endParaRPr lang="en-GB" dirty="0"/>
          </a:p>
          <a:p>
            <a:pPr marL="0" indent="0">
              <a:buNone/>
            </a:pPr>
            <a:r>
              <a:rPr lang="en-GB" dirty="0"/>
              <a:t>Boyd, R. (2007). Cultural Adaptation and Maladaptation: Of Kayaks and Commissars.</a:t>
            </a:r>
          </a:p>
        </p:txBody>
      </p:sp>
    </p:spTree>
    <p:extLst>
      <p:ext uri="{BB962C8B-B14F-4D97-AF65-F5344CB8AC3E}">
        <p14:creationId xmlns:p14="http://schemas.microsoft.com/office/powerpoint/2010/main" val="2191892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Detrimental Outcomes of Cultural Evolution</a:t>
            </a:r>
          </a:p>
        </p:txBody>
      </p:sp>
      <p:sp>
        <p:nvSpPr>
          <p:cNvPr id="3" name="Content Placeholder 2"/>
          <p:cNvSpPr>
            <a:spLocks noGrp="1"/>
          </p:cNvSpPr>
          <p:nvPr>
            <p:ph idx="1"/>
          </p:nvPr>
        </p:nvSpPr>
        <p:spPr/>
        <p:txBody>
          <a:bodyPr>
            <a:normAutofit/>
          </a:bodyPr>
          <a:lstStyle/>
          <a:p>
            <a:r>
              <a:rPr lang="en-GB" dirty="0"/>
              <a:t>Regardless of whether or not we agree that it is “stupid” to adopt behaviours that are not directly in the interests of our genes, cultural transmission can also result in the diffusion of traits that have unambiguously deleterious consequences, simply because these are not obvious to us at the time of trait adoption. </a:t>
            </a:r>
          </a:p>
        </p:txBody>
      </p:sp>
    </p:spTree>
    <p:extLst>
      <p:ext uri="{BB962C8B-B14F-4D97-AF65-F5344CB8AC3E}">
        <p14:creationId xmlns:p14="http://schemas.microsoft.com/office/powerpoint/2010/main" val="1208771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7"/>
            <a:ext cx="8352928" cy="1612757"/>
          </a:xfrm>
        </p:spPr>
        <p:txBody>
          <a:bodyPr>
            <a:normAutofit fontScale="90000"/>
          </a:bodyPr>
          <a:lstStyle/>
          <a:p>
            <a:r>
              <a:rPr lang="en-GB" dirty="0"/>
              <a:t>Fatal Disease Transmission as a Consequence of a Cultural Practice </a:t>
            </a:r>
            <a:r>
              <a:rPr lang="en-GB" sz="2700" dirty="0"/>
              <a:t>(</a:t>
            </a:r>
            <a:r>
              <a:rPr lang="en-GB" sz="2700" dirty="0" err="1"/>
              <a:t>Lindenbaum</a:t>
            </a:r>
            <a:r>
              <a:rPr lang="en-GB" sz="2700" dirty="0"/>
              <a:t>, 1979; Durham, 1982)</a:t>
            </a:r>
          </a:p>
        </p:txBody>
      </p:sp>
      <p:sp>
        <p:nvSpPr>
          <p:cNvPr id="3" name="Content Placeholder 2"/>
          <p:cNvSpPr>
            <a:spLocks noGrp="1"/>
          </p:cNvSpPr>
          <p:nvPr>
            <p:ph idx="1"/>
          </p:nvPr>
        </p:nvSpPr>
        <p:spPr>
          <a:xfrm>
            <a:off x="457200" y="2129882"/>
            <a:ext cx="8229600" cy="4427035"/>
          </a:xfrm>
        </p:spPr>
        <p:txBody>
          <a:bodyPr>
            <a:normAutofit lnSpcReduction="10000"/>
          </a:bodyPr>
          <a:lstStyle/>
          <a:p>
            <a:r>
              <a:rPr lang="en-GB" dirty="0"/>
              <a:t>Kuru (a fatal neurodegenerative disorder) killed many members of the Fore tribe of Papua New Guinea (particularly adult women), but was undocumented outside of this limited area.</a:t>
            </a:r>
          </a:p>
          <a:p>
            <a:r>
              <a:rPr lang="en-GB" dirty="0"/>
              <a:t>The disease was being transmitted by the tribe’s practice of ritual cannibalism which became the customary means of disposal of deceased kin in the early 1900s, with female relatives supplementing their diet with human flesh and brain tissue.</a:t>
            </a:r>
          </a:p>
        </p:txBody>
      </p:sp>
    </p:spTree>
    <p:extLst>
      <p:ext uri="{BB962C8B-B14F-4D97-AF65-F5344CB8AC3E}">
        <p14:creationId xmlns:p14="http://schemas.microsoft.com/office/powerpoint/2010/main" val="3925527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7"/>
            <a:ext cx="8352928" cy="1612757"/>
          </a:xfrm>
        </p:spPr>
        <p:txBody>
          <a:bodyPr>
            <a:normAutofit fontScale="90000"/>
          </a:bodyPr>
          <a:lstStyle/>
          <a:p>
            <a:r>
              <a:rPr lang="en-GB" dirty="0"/>
              <a:t>Fatal Disease Transmission as a Consequence of a Cultural Practice </a:t>
            </a:r>
            <a:r>
              <a:rPr lang="en-GB" sz="2700" dirty="0"/>
              <a:t>(</a:t>
            </a:r>
            <a:r>
              <a:rPr lang="en-GB" sz="2700" dirty="0" err="1"/>
              <a:t>Lindenbaum</a:t>
            </a:r>
            <a:r>
              <a:rPr lang="en-GB" sz="2700" dirty="0"/>
              <a:t>, 1979; Durham, 1982)</a:t>
            </a:r>
          </a:p>
        </p:txBody>
      </p:sp>
      <p:sp>
        <p:nvSpPr>
          <p:cNvPr id="3" name="Content Placeholder 2"/>
          <p:cNvSpPr>
            <a:spLocks noGrp="1"/>
          </p:cNvSpPr>
          <p:nvPr>
            <p:ph idx="1"/>
          </p:nvPr>
        </p:nvSpPr>
        <p:spPr>
          <a:xfrm>
            <a:off x="457200" y="2129882"/>
            <a:ext cx="8229600" cy="4427035"/>
          </a:xfrm>
        </p:spPr>
        <p:txBody>
          <a:bodyPr>
            <a:normAutofit/>
          </a:bodyPr>
          <a:lstStyle/>
          <a:p>
            <a:r>
              <a:rPr lang="en-GB" dirty="0"/>
              <a:t>By mid-century this cultural trait still had a high rate of transmission, despite its deleterious consequences.</a:t>
            </a:r>
          </a:p>
          <a:p>
            <a:r>
              <a:rPr lang="en-GB" dirty="0"/>
              <a:t>This continued in part due to the Fore’s belief in sorcery as the cause of the disease, and in part due to the short-term dietary benefits of cannibalism.</a:t>
            </a:r>
          </a:p>
        </p:txBody>
      </p:sp>
    </p:spTree>
    <p:extLst>
      <p:ext uri="{BB962C8B-B14F-4D97-AF65-F5344CB8AC3E}">
        <p14:creationId xmlns:p14="http://schemas.microsoft.com/office/powerpoint/2010/main" val="1324351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0224"/>
            <a:ext cx="7772400" cy="5341435"/>
          </a:xfrm>
        </p:spPr>
        <p:txBody>
          <a:bodyPr>
            <a:normAutofit fontScale="90000"/>
          </a:bodyPr>
          <a:lstStyle/>
          <a:p>
            <a:r>
              <a:rPr lang="en-GB" dirty="0"/>
              <a:t>And even when information is highly beneficial, it is rarely transmitted with perfect fidelity. </a:t>
            </a:r>
            <a:br>
              <a:rPr lang="en-GB" dirty="0"/>
            </a:br>
            <a:br>
              <a:rPr lang="en-GB" dirty="0"/>
            </a:br>
            <a:r>
              <a:rPr lang="en-GB" dirty="0"/>
              <a:t>Experimental studies of “serial reproduction” show how rapidly information can degrade with transmission…</a:t>
            </a:r>
          </a:p>
        </p:txBody>
      </p:sp>
    </p:spTree>
    <p:extLst>
      <p:ext uri="{BB962C8B-B14F-4D97-AF65-F5344CB8AC3E}">
        <p14:creationId xmlns:p14="http://schemas.microsoft.com/office/powerpoint/2010/main" val="428338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52206" y="6270170"/>
            <a:ext cx="5858419" cy="400110"/>
          </a:xfrm>
          <a:prstGeom prst="rect">
            <a:avLst/>
          </a:prstGeom>
          <a:noFill/>
        </p:spPr>
        <p:txBody>
          <a:bodyPr wrap="square" rtlCol="0">
            <a:spAutoFit/>
          </a:bodyPr>
          <a:lstStyle/>
          <a:p>
            <a:r>
              <a:rPr lang="en-GB" sz="2000" dirty="0"/>
              <a:t>e.g. </a:t>
            </a:r>
            <a:r>
              <a:rPr lang="en-GB" sz="2000" dirty="0" err="1"/>
              <a:t>Mesoudi</a:t>
            </a:r>
            <a:r>
              <a:rPr lang="en-GB" sz="2000" dirty="0"/>
              <a:t> &amp; Whiten (2004) </a:t>
            </a:r>
            <a:r>
              <a:rPr lang="en-GB" sz="2000" i="1" dirty="0"/>
              <a:t>J </a:t>
            </a:r>
            <a:r>
              <a:rPr lang="en-GB" sz="2000" i="1" dirty="0" err="1"/>
              <a:t>Cogn</a:t>
            </a:r>
            <a:r>
              <a:rPr lang="en-GB" sz="2000" i="1" dirty="0"/>
              <a:t> Culture</a:t>
            </a:r>
          </a:p>
        </p:txBody>
      </p:sp>
      <p:sp>
        <p:nvSpPr>
          <p:cNvPr id="6" name="TextBox 5"/>
          <p:cNvSpPr txBox="1"/>
          <p:nvPr/>
        </p:nvSpPr>
        <p:spPr>
          <a:xfrm>
            <a:off x="420624" y="1929384"/>
            <a:ext cx="8321040" cy="4247317"/>
          </a:xfrm>
          <a:prstGeom prst="rect">
            <a:avLst/>
          </a:prstGeom>
          <a:noFill/>
        </p:spPr>
        <p:txBody>
          <a:bodyPr wrap="square" rtlCol="0">
            <a:spAutoFit/>
          </a:bodyPr>
          <a:lstStyle/>
          <a:p>
            <a:r>
              <a:rPr lang="en-GB" b="1" dirty="0">
                <a:latin typeface="Century Gothic" panose="020B0502020202020204" pitchFamily="34" charset="0"/>
              </a:rPr>
              <a:t>Material presented to first participant:</a:t>
            </a:r>
          </a:p>
          <a:p>
            <a:r>
              <a:rPr lang="en-GB" dirty="0">
                <a:latin typeface="Century Gothic" panose="020B0502020202020204" pitchFamily="34" charset="0"/>
              </a:rPr>
              <a:t>“John and Nancy entered the restaurant and were shown to a table by the waitress. They sat down on the chairs and placed napkins on their laps. Then they looked at the menu and decided what food to have. They signalled to the waitress and told her their order, which the waitress wrote down. John and Nancy drank wine and talked until their food arrived. They ate the main course, then they had dessert. John asked for the bill, and the waitress brought it over. John took out his wallet and left money, as well as a tip. Then they both stood up and went to the cloakroom to fetch their coats. John and Nancy put on their coats and walked outside.”</a:t>
            </a:r>
          </a:p>
          <a:p>
            <a:endParaRPr lang="en-GB" dirty="0">
              <a:latin typeface="Century Gothic" panose="020B0502020202020204" pitchFamily="34" charset="0"/>
            </a:endParaRPr>
          </a:p>
          <a:p>
            <a:r>
              <a:rPr lang="en-GB" b="1" dirty="0">
                <a:latin typeface="Century Gothic" panose="020B0502020202020204" pitchFamily="34" charset="0"/>
              </a:rPr>
              <a:t>Fourth generation recall:</a:t>
            </a:r>
          </a:p>
          <a:p>
            <a:r>
              <a:rPr lang="en-GB" dirty="0">
                <a:latin typeface="Century Gothic" panose="020B0502020202020204" pitchFamily="34" charset="0"/>
              </a:rPr>
              <a:t>“Ian woke up and ate breakfast. Nancy went to the supermarket for shopping. Afterwards they both met up and had lunch.”</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0567" y="182514"/>
            <a:ext cx="1526878" cy="1619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0580" y="163225"/>
            <a:ext cx="1526878" cy="1619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523" y="163224"/>
            <a:ext cx="1526878" cy="1619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8637" y="164478"/>
            <a:ext cx="1526878" cy="1619417"/>
          </a:xfrm>
          <a:prstGeom prst="rect">
            <a:avLst/>
          </a:prstGeom>
        </p:spPr>
      </p:pic>
      <p:sp>
        <p:nvSpPr>
          <p:cNvPr id="12" name="Right Arrow 11"/>
          <p:cNvSpPr/>
          <p:nvPr/>
        </p:nvSpPr>
        <p:spPr>
          <a:xfrm>
            <a:off x="2424800" y="992223"/>
            <a:ext cx="405052" cy="445838"/>
          </a:xfrm>
          <a:prstGeom prst="rightArrow">
            <a:avLst/>
          </a:prstGeom>
          <a:solidFill>
            <a:srgbClr val="FFFF00"/>
          </a:solidFill>
          <a:ln w="222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3"/>
          </a:p>
        </p:txBody>
      </p:sp>
      <p:sp>
        <p:nvSpPr>
          <p:cNvPr id="13" name="Right Arrow 12"/>
          <p:cNvSpPr/>
          <p:nvPr/>
        </p:nvSpPr>
        <p:spPr>
          <a:xfrm>
            <a:off x="4474418" y="972932"/>
            <a:ext cx="405052" cy="445838"/>
          </a:xfrm>
          <a:prstGeom prst="rightArrow">
            <a:avLst/>
          </a:prstGeom>
          <a:solidFill>
            <a:srgbClr val="FFFF00"/>
          </a:solidFill>
          <a:ln w="222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3"/>
          </a:p>
        </p:txBody>
      </p:sp>
      <p:sp>
        <p:nvSpPr>
          <p:cNvPr id="14" name="Right Arrow 13"/>
          <p:cNvSpPr/>
          <p:nvPr/>
        </p:nvSpPr>
        <p:spPr>
          <a:xfrm>
            <a:off x="6162128" y="992223"/>
            <a:ext cx="405052" cy="445838"/>
          </a:xfrm>
          <a:prstGeom prst="rightArrow">
            <a:avLst/>
          </a:prstGeom>
          <a:solidFill>
            <a:srgbClr val="FFFF00"/>
          </a:solidFill>
          <a:ln w="222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3"/>
          </a:p>
        </p:txBody>
      </p:sp>
    </p:spTree>
    <p:custDataLst>
      <p:tags r:id="rId1"/>
    </p:custDataLst>
    <p:extLst>
      <p:ext uri="{BB962C8B-B14F-4D97-AF65-F5344CB8AC3E}">
        <p14:creationId xmlns:p14="http://schemas.microsoft.com/office/powerpoint/2010/main" val="1245362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 y="395117"/>
            <a:ext cx="2790871" cy="523220"/>
          </a:xfrm>
          <a:prstGeom prst="rect">
            <a:avLst/>
          </a:prstGeom>
          <a:noFill/>
        </p:spPr>
        <p:txBody>
          <a:bodyPr wrap="square" rtlCol="0">
            <a:spAutoFit/>
          </a:bodyPr>
          <a:lstStyle/>
          <a:p>
            <a:pPr algn="ctr"/>
            <a:r>
              <a:rPr lang="en-GB" sz="2800" b="1" dirty="0">
                <a:latin typeface="Century Gothic" panose="020B0502020202020204" pitchFamily="34" charset="0"/>
              </a:rPr>
              <a:t>Seed structure:</a:t>
            </a:r>
            <a:endParaRPr lang="en-GB" sz="3600" b="1" dirty="0">
              <a:latin typeface="Century Gothic" panose="020B0502020202020204" pitchFamily="34"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099" y="177005"/>
            <a:ext cx="3330677" cy="3330677"/>
          </a:xfrm>
          <a:prstGeom prst="rect">
            <a:avLst/>
          </a:prstGeom>
        </p:spPr>
      </p:pic>
    </p:spTree>
    <p:extLst>
      <p:ext uri="{BB962C8B-B14F-4D97-AF65-F5344CB8AC3E}">
        <p14:creationId xmlns:p14="http://schemas.microsoft.com/office/powerpoint/2010/main" val="2492478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 y="395117"/>
            <a:ext cx="2790871" cy="523220"/>
          </a:xfrm>
          <a:prstGeom prst="rect">
            <a:avLst/>
          </a:prstGeom>
          <a:noFill/>
        </p:spPr>
        <p:txBody>
          <a:bodyPr wrap="square" rtlCol="0">
            <a:spAutoFit/>
          </a:bodyPr>
          <a:lstStyle/>
          <a:p>
            <a:pPr algn="ctr"/>
            <a:r>
              <a:rPr lang="en-GB" sz="2800" b="1" dirty="0">
                <a:latin typeface="Century Gothic" panose="020B0502020202020204" pitchFamily="34" charset="0"/>
              </a:rPr>
              <a:t>Seed structure:</a:t>
            </a:r>
            <a:endParaRPr lang="en-GB" sz="3600" b="1" dirty="0">
              <a:latin typeface="Century Gothic" panose="020B0502020202020204" pitchFamily="34" charset="0"/>
            </a:endParaRPr>
          </a:p>
        </p:txBody>
      </p:sp>
      <p:sp>
        <p:nvSpPr>
          <p:cNvPr id="14" name="TextBox 13"/>
          <p:cNvSpPr txBox="1"/>
          <p:nvPr/>
        </p:nvSpPr>
        <p:spPr>
          <a:xfrm>
            <a:off x="161793" y="4013537"/>
            <a:ext cx="8982207" cy="1015663"/>
          </a:xfrm>
          <a:prstGeom prst="rect">
            <a:avLst/>
          </a:prstGeom>
          <a:noFill/>
        </p:spPr>
        <p:txBody>
          <a:bodyPr wrap="square" rtlCol="0">
            <a:spAutoFit/>
          </a:bodyPr>
          <a:lstStyle/>
          <a:p>
            <a:pPr algn="ctr"/>
            <a:r>
              <a:rPr lang="en-GB" sz="2800" b="1" dirty="0">
                <a:latin typeface="Century Gothic" panose="020B0502020202020204" pitchFamily="34" charset="0"/>
              </a:rPr>
              <a:t>Transmission chain (copying preceding structure)</a:t>
            </a:r>
          </a:p>
          <a:p>
            <a:r>
              <a:rPr lang="en-GB" sz="3200" b="1" dirty="0">
                <a:latin typeface="Century Gothic" panose="020B0502020202020204" pitchFamily="34" charset="0"/>
              </a:rPr>
              <a:t>G1		G2		G3		G4		G5</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099" y="177005"/>
            <a:ext cx="3330677" cy="333067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93" y="5029200"/>
            <a:ext cx="1629672" cy="162967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0527" y="5029200"/>
            <a:ext cx="1631836" cy="164950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5584" y="5029200"/>
            <a:ext cx="1672317" cy="1667477"/>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1950" y="5029200"/>
            <a:ext cx="1647870" cy="164787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3869" y="5029200"/>
            <a:ext cx="1664208" cy="1664208"/>
          </a:xfrm>
          <a:prstGeom prst="rect">
            <a:avLst/>
          </a:prstGeom>
        </p:spPr>
      </p:pic>
    </p:spTree>
    <p:extLst>
      <p:ext uri="{BB962C8B-B14F-4D97-AF65-F5344CB8AC3E}">
        <p14:creationId xmlns:p14="http://schemas.microsoft.com/office/powerpoint/2010/main" val="2719506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4176" y="183101"/>
            <a:ext cx="3274154" cy="3264187"/>
          </a:xfrm>
          <a:prstGeom prst="rect">
            <a:avLst/>
          </a:prstGeom>
        </p:spPr>
      </p:pic>
      <p:sp>
        <p:nvSpPr>
          <p:cNvPr id="13" name="TextBox 12"/>
          <p:cNvSpPr txBox="1"/>
          <p:nvPr/>
        </p:nvSpPr>
        <p:spPr>
          <a:xfrm>
            <a:off x="-1" y="395117"/>
            <a:ext cx="2790871" cy="523220"/>
          </a:xfrm>
          <a:prstGeom prst="rect">
            <a:avLst/>
          </a:prstGeom>
          <a:noFill/>
        </p:spPr>
        <p:txBody>
          <a:bodyPr wrap="square" rtlCol="0">
            <a:spAutoFit/>
          </a:bodyPr>
          <a:lstStyle/>
          <a:p>
            <a:pPr algn="ctr"/>
            <a:r>
              <a:rPr lang="en-GB" sz="2800" b="1" dirty="0">
                <a:latin typeface="Century Gothic" panose="020B0502020202020204" pitchFamily="34" charset="0"/>
              </a:rPr>
              <a:t>Seed structure:</a:t>
            </a:r>
            <a:endParaRPr lang="en-GB" sz="3600" b="1" dirty="0">
              <a:latin typeface="Century Gothic" panose="020B0502020202020204" pitchFamily="34" charset="0"/>
            </a:endParaRPr>
          </a:p>
        </p:txBody>
      </p:sp>
    </p:spTree>
    <p:extLst>
      <p:ext uri="{BB962C8B-B14F-4D97-AF65-F5344CB8AC3E}">
        <p14:creationId xmlns:p14="http://schemas.microsoft.com/office/powerpoint/2010/main" val="631190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p:txBody>
          <a:bodyPr>
            <a:normAutofit fontScale="85000" lnSpcReduction="10000"/>
          </a:bodyPr>
          <a:lstStyle/>
          <a:p>
            <a:r>
              <a:rPr lang="en-GB" dirty="0"/>
              <a:t>Human cumulative culture: a brief introduction</a:t>
            </a:r>
          </a:p>
          <a:p>
            <a:r>
              <a:rPr lang="en-GB" dirty="0"/>
              <a:t>Theoretical and practical/pragmatic motivations for understanding cumulative culture</a:t>
            </a:r>
          </a:p>
          <a:p>
            <a:r>
              <a:rPr lang="en-GB" dirty="0"/>
              <a:t>Experimental approaches to studying cumulative culture</a:t>
            </a:r>
          </a:p>
          <a:p>
            <a:pPr lvl="1"/>
            <a:r>
              <a:rPr lang="en-GB" dirty="0"/>
              <a:t>Capturing cumulative culture in the laboratory</a:t>
            </a:r>
          </a:p>
          <a:p>
            <a:pPr lvl="2"/>
            <a:r>
              <a:rPr lang="en-GB" dirty="0"/>
              <a:t>Cumulative benefits from cumulative experience, despite participant turnover</a:t>
            </a:r>
          </a:p>
          <a:p>
            <a:pPr lvl="1"/>
            <a:r>
              <a:rPr lang="en-GB" dirty="0"/>
              <a:t>Which kinds of social information permit cumulative culture?</a:t>
            </a:r>
          </a:p>
          <a:p>
            <a:pPr lvl="1"/>
            <a:r>
              <a:rPr lang="en-GB" dirty="0"/>
              <a:t>Under what conditions does intentional information-sharing facilitate cumulative culture?</a:t>
            </a:r>
          </a:p>
          <a:p>
            <a:r>
              <a:rPr lang="en-GB" dirty="0"/>
              <a:t>Conclusions: The value of (cultural) population-level thinking and experimentation</a:t>
            </a:r>
          </a:p>
          <a:p>
            <a:endParaRPr lang="en-GB" dirty="0"/>
          </a:p>
        </p:txBody>
      </p:sp>
    </p:spTree>
    <p:custDataLst>
      <p:tags r:id="rId1"/>
    </p:custDataLst>
    <p:extLst>
      <p:ext uri="{BB962C8B-B14F-4D97-AF65-F5344CB8AC3E}">
        <p14:creationId xmlns:p14="http://schemas.microsoft.com/office/powerpoint/2010/main" val="3837865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9890" y="5029200"/>
            <a:ext cx="1634664" cy="16296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3870" y="5029200"/>
            <a:ext cx="1629672" cy="162967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4176" y="183101"/>
            <a:ext cx="3274154" cy="326418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097" y="5029200"/>
            <a:ext cx="1629672" cy="162967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3085" y="5029200"/>
            <a:ext cx="1624711" cy="1629672"/>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61426" y="5029200"/>
            <a:ext cx="1639655" cy="1629672"/>
          </a:xfrm>
          <a:prstGeom prst="rect">
            <a:avLst/>
          </a:prstGeom>
        </p:spPr>
      </p:pic>
      <p:sp>
        <p:nvSpPr>
          <p:cNvPr id="13" name="TextBox 12"/>
          <p:cNvSpPr txBox="1"/>
          <p:nvPr/>
        </p:nvSpPr>
        <p:spPr>
          <a:xfrm>
            <a:off x="-1" y="395117"/>
            <a:ext cx="2790871" cy="523220"/>
          </a:xfrm>
          <a:prstGeom prst="rect">
            <a:avLst/>
          </a:prstGeom>
          <a:noFill/>
        </p:spPr>
        <p:txBody>
          <a:bodyPr wrap="square" rtlCol="0">
            <a:spAutoFit/>
          </a:bodyPr>
          <a:lstStyle/>
          <a:p>
            <a:pPr algn="ctr"/>
            <a:r>
              <a:rPr lang="en-GB" sz="2800" b="1" dirty="0">
                <a:latin typeface="Century Gothic" panose="020B0502020202020204" pitchFamily="34" charset="0"/>
              </a:rPr>
              <a:t>Seed structure:</a:t>
            </a:r>
            <a:endParaRPr lang="en-GB" sz="3600" b="1" dirty="0">
              <a:latin typeface="Century Gothic" panose="020B0502020202020204" pitchFamily="34" charset="0"/>
            </a:endParaRPr>
          </a:p>
        </p:txBody>
      </p:sp>
      <p:sp>
        <p:nvSpPr>
          <p:cNvPr id="14" name="TextBox 13"/>
          <p:cNvSpPr txBox="1"/>
          <p:nvPr/>
        </p:nvSpPr>
        <p:spPr>
          <a:xfrm>
            <a:off x="174097" y="3979225"/>
            <a:ext cx="8969903" cy="1015663"/>
          </a:xfrm>
          <a:prstGeom prst="rect">
            <a:avLst/>
          </a:prstGeom>
          <a:noFill/>
        </p:spPr>
        <p:txBody>
          <a:bodyPr wrap="square" rtlCol="0">
            <a:spAutoFit/>
          </a:bodyPr>
          <a:lstStyle/>
          <a:p>
            <a:pPr algn="ctr"/>
            <a:r>
              <a:rPr lang="en-GB" sz="2800" b="1" dirty="0">
                <a:latin typeface="Century Gothic" panose="020B0502020202020204" pitchFamily="34" charset="0"/>
              </a:rPr>
              <a:t>Transmission chain (copying preceding structure)</a:t>
            </a:r>
          </a:p>
          <a:p>
            <a:r>
              <a:rPr lang="en-GB" sz="3200" b="1" dirty="0">
                <a:latin typeface="Century Gothic" panose="020B0502020202020204" pitchFamily="34" charset="0"/>
              </a:rPr>
              <a:t>G1		G2		G3		G4		G5</a:t>
            </a:r>
          </a:p>
        </p:txBody>
      </p:sp>
    </p:spTree>
    <p:extLst>
      <p:ext uri="{BB962C8B-B14F-4D97-AF65-F5344CB8AC3E}">
        <p14:creationId xmlns:p14="http://schemas.microsoft.com/office/powerpoint/2010/main" val="2612978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Experimental Approaches to Studying Cumulative Culture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628" y="2325189"/>
            <a:ext cx="2510195" cy="2075931"/>
          </a:xfrm>
          <a:prstGeom prst="rect">
            <a:avLst/>
          </a:prstGeom>
        </p:spPr>
      </p:pic>
      <p:sp>
        <p:nvSpPr>
          <p:cNvPr id="6" name="TextBox 5"/>
          <p:cNvSpPr txBox="1"/>
          <p:nvPr/>
        </p:nvSpPr>
        <p:spPr>
          <a:xfrm>
            <a:off x="744574" y="1828018"/>
            <a:ext cx="2752613" cy="369332"/>
          </a:xfrm>
          <a:prstGeom prst="rect">
            <a:avLst/>
          </a:prstGeom>
          <a:noFill/>
        </p:spPr>
        <p:txBody>
          <a:bodyPr wrap="square" rtlCol="0">
            <a:spAutoFit/>
          </a:bodyPr>
          <a:lstStyle/>
          <a:p>
            <a:r>
              <a:rPr lang="en-GB" dirty="0"/>
              <a:t>Theoretical motivations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8787" y="2261269"/>
            <a:ext cx="1712729" cy="2203770"/>
          </a:xfrm>
          <a:prstGeom prst="rect">
            <a:avLst/>
          </a:prstGeom>
        </p:spPr>
      </p:pic>
      <p:sp>
        <p:nvSpPr>
          <p:cNvPr id="7" name="TextBox 6"/>
          <p:cNvSpPr txBox="1"/>
          <p:nvPr/>
        </p:nvSpPr>
        <p:spPr>
          <a:xfrm>
            <a:off x="5542315" y="3442661"/>
            <a:ext cx="2752613" cy="369332"/>
          </a:xfrm>
          <a:prstGeom prst="rect">
            <a:avLst/>
          </a:prstGeom>
          <a:noFill/>
        </p:spPr>
        <p:txBody>
          <a:bodyPr wrap="square" rtlCol="0">
            <a:spAutoFit/>
          </a:bodyPr>
          <a:lstStyle/>
          <a:p>
            <a:r>
              <a:rPr lang="en-GB" dirty="0"/>
              <a:t>Practical motivations?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6262" y="3891501"/>
            <a:ext cx="3254222" cy="127457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7871" y="5390634"/>
            <a:ext cx="1466474" cy="133242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7160" y="5325087"/>
            <a:ext cx="1372900" cy="13729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6135" y="5404088"/>
            <a:ext cx="1237586" cy="1214897"/>
          </a:xfrm>
          <a:prstGeom prst="rect">
            <a:avLst/>
          </a:prstGeom>
        </p:spPr>
      </p:pic>
    </p:spTree>
    <p:extLst>
      <p:ext uri="{BB962C8B-B14F-4D97-AF65-F5344CB8AC3E}">
        <p14:creationId xmlns:p14="http://schemas.microsoft.com/office/powerpoint/2010/main" val="3820381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Capturing the Process</a:t>
            </a:r>
          </a:p>
        </p:txBody>
      </p:sp>
      <p:sp>
        <p:nvSpPr>
          <p:cNvPr id="3" name="Content Placeholder 2"/>
          <p:cNvSpPr>
            <a:spLocks noGrp="1"/>
          </p:cNvSpPr>
          <p:nvPr>
            <p:ph idx="1"/>
          </p:nvPr>
        </p:nvSpPr>
        <p:spPr/>
        <p:txBody>
          <a:bodyPr>
            <a:normAutofit lnSpcReduction="10000"/>
          </a:bodyPr>
          <a:lstStyle/>
          <a:p>
            <a:r>
              <a:rPr lang="en-GB" dirty="0"/>
              <a:t>Boyd and </a:t>
            </a:r>
            <a:r>
              <a:rPr lang="en-GB" dirty="0" err="1"/>
              <a:t>Richerson</a:t>
            </a:r>
            <a:r>
              <a:rPr lang="en-GB" dirty="0"/>
              <a:t> (1995) demonstrated the adaptive value of cultural transmission that allowed “learned improvements to accumulate from one generation to the next”.</a:t>
            </a:r>
          </a:p>
          <a:p>
            <a:r>
              <a:rPr lang="en-GB" dirty="0"/>
              <a:t>“For a given amount of time and effort, the better an individual’s initial guess, the better on average its final performance … [A]n imitator can … start its search closer to optimal </a:t>
            </a:r>
            <a:r>
              <a:rPr lang="en-GB" dirty="0" err="1"/>
              <a:t>behavior</a:t>
            </a:r>
            <a:r>
              <a:rPr lang="en-GB" dirty="0"/>
              <a:t>, and for a given amount of searching, it will achieve a better adult phenotype.” (p133)</a:t>
            </a:r>
          </a:p>
        </p:txBody>
      </p:sp>
    </p:spTree>
    <p:custDataLst>
      <p:tags r:id="rId1"/>
    </p:custDataLst>
    <p:extLst>
      <p:ext uri="{BB962C8B-B14F-4D97-AF65-F5344CB8AC3E}">
        <p14:creationId xmlns:p14="http://schemas.microsoft.com/office/powerpoint/2010/main" val="2692758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359206"/>
          </a:xfrm>
        </p:spPr>
        <p:txBody>
          <a:bodyPr>
            <a:normAutofit fontScale="90000"/>
          </a:bodyPr>
          <a:lstStyle/>
          <a:p>
            <a:r>
              <a:rPr lang="en-GB" sz="4400" dirty="0"/>
              <a:t>Operationalising cumulative culture</a:t>
            </a:r>
            <a:br>
              <a:rPr lang="en-GB" dirty="0"/>
            </a:br>
            <a:r>
              <a:rPr lang="en-GB" sz="2700" b="0" dirty="0"/>
              <a:t>(e.g. Caldwell &amp; Millen, 2008, </a:t>
            </a:r>
            <a:r>
              <a:rPr lang="en-GB" sz="2700" b="0" i="1" dirty="0" err="1"/>
              <a:t>Evol</a:t>
            </a:r>
            <a:r>
              <a:rPr lang="en-GB" sz="2700" b="0" i="1" dirty="0"/>
              <a:t> Hum </a:t>
            </a:r>
            <a:r>
              <a:rPr lang="en-GB" sz="2700" b="0" i="1" dirty="0" err="1"/>
              <a:t>Behav</a:t>
            </a:r>
            <a:r>
              <a:rPr lang="en-GB" sz="2700" b="0" dirty="0"/>
              <a:t>)</a:t>
            </a:r>
          </a:p>
        </p:txBody>
      </p:sp>
      <p:grpSp>
        <p:nvGrpSpPr>
          <p:cNvPr id="7" name="Group 6"/>
          <p:cNvGrpSpPr/>
          <p:nvPr/>
        </p:nvGrpSpPr>
        <p:grpSpPr>
          <a:xfrm>
            <a:off x="971600" y="2968241"/>
            <a:ext cx="6274580" cy="3642597"/>
            <a:chOff x="971600" y="2738482"/>
            <a:chExt cx="6274580" cy="3642597"/>
          </a:xfrm>
        </p:grpSpPr>
        <p:pic>
          <p:nvPicPr>
            <p:cNvPr id="3" name="Picture 2"/>
            <p:cNvPicPr>
              <a:picLocks noChangeAspect="1"/>
            </p:cNvPicPr>
            <p:nvPr/>
          </p:nvPicPr>
          <p:blipFill rotWithShape="1">
            <a:blip r:embed="rId3"/>
            <a:srcRect l="4717" b="13333"/>
            <a:stretch/>
          </p:blipFill>
          <p:spPr>
            <a:xfrm>
              <a:off x="971600" y="2738482"/>
              <a:ext cx="6274580" cy="3642597"/>
            </a:xfrm>
            <a:prstGeom prst="rect">
              <a:avLst/>
            </a:prstGeom>
          </p:spPr>
        </p:pic>
        <p:sp>
          <p:nvSpPr>
            <p:cNvPr id="5" name="Right Arrow 4"/>
            <p:cNvSpPr/>
            <p:nvPr/>
          </p:nvSpPr>
          <p:spPr>
            <a:xfrm>
              <a:off x="3629065" y="5984786"/>
              <a:ext cx="360040" cy="396293"/>
            </a:xfrm>
            <a:prstGeom prst="rightArrow">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ight Arrow 11"/>
            <p:cNvSpPr/>
            <p:nvPr/>
          </p:nvSpPr>
          <p:spPr>
            <a:xfrm>
              <a:off x="5292080" y="5984785"/>
              <a:ext cx="360040" cy="396293"/>
            </a:xfrm>
            <a:prstGeom prst="rightArrow">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cxnSp>
        <p:nvCxnSpPr>
          <p:cNvPr id="9" name="Straight Arrow Connector 8"/>
          <p:cNvCxnSpPr/>
          <p:nvPr/>
        </p:nvCxnSpPr>
        <p:spPr>
          <a:xfrm flipV="1">
            <a:off x="2915816" y="2747943"/>
            <a:ext cx="3240360" cy="153015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45928" y="2278394"/>
            <a:ext cx="2086353" cy="1015663"/>
          </a:xfrm>
          <a:prstGeom prst="rect">
            <a:avLst/>
          </a:prstGeom>
          <a:noFill/>
        </p:spPr>
        <p:txBody>
          <a:bodyPr wrap="square" rtlCol="0">
            <a:spAutoFit/>
          </a:bodyPr>
          <a:lstStyle/>
          <a:p>
            <a:pPr algn="ctr"/>
            <a:r>
              <a:rPr lang="en-GB" sz="2000" dirty="0">
                <a:solidFill>
                  <a:prstClr val="black"/>
                </a:solidFill>
              </a:rPr>
              <a:t>Success must </a:t>
            </a:r>
            <a:r>
              <a:rPr lang="en-GB" sz="2000" b="1" dirty="0">
                <a:solidFill>
                  <a:prstClr val="black"/>
                </a:solidFill>
              </a:rPr>
              <a:t>increase</a:t>
            </a:r>
            <a:r>
              <a:rPr lang="en-GB" sz="2000" dirty="0">
                <a:solidFill>
                  <a:prstClr val="black"/>
                </a:solidFill>
              </a:rPr>
              <a:t> with transmission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424" y="4869159"/>
            <a:ext cx="914368" cy="1153393"/>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0280" y="3482316"/>
            <a:ext cx="576064" cy="2517795"/>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2239" y="2024873"/>
            <a:ext cx="648073" cy="3953248"/>
          </a:xfrm>
          <a:prstGeom prst="rect">
            <a:avLst/>
          </a:prstGeom>
        </p:spPr>
      </p:pic>
    </p:spTree>
    <p:custDataLst>
      <p:tags r:id="rId1"/>
    </p:custDataLst>
    <p:extLst>
      <p:ext uri="{BB962C8B-B14F-4D97-AF65-F5344CB8AC3E}">
        <p14:creationId xmlns:p14="http://schemas.microsoft.com/office/powerpoint/2010/main" val="643237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389" r="8263"/>
          <a:stretch/>
        </p:blipFill>
        <p:spPr>
          <a:xfrm>
            <a:off x="0" y="-28571"/>
            <a:ext cx="4056435" cy="688657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5873"/>
          <a:stretch/>
        </p:blipFill>
        <p:spPr>
          <a:xfrm>
            <a:off x="4202350" y="1294860"/>
            <a:ext cx="4941650" cy="4405550"/>
          </a:xfrm>
          <a:prstGeom prst="rect">
            <a:avLst/>
          </a:prstGeom>
        </p:spPr>
      </p:pic>
    </p:spTree>
    <p:custDataLst>
      <p:tags r:id="rId1"/>
    </p:custDataLst>
    <p:extLst>
      <p:ext uri="{BB962C8B-B14F-4D97-AF65-F5344CB8AC3E}">
        <p14:creationId xmlns:p14="http://schemas.microsoft.com/office/powerpoint/2010/main" val="1446561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3405"/>
          <a:stretch/>
        </p:blipFill>
        <p:spPr>
          <a:xfrm>
            <a:off x="0" y="408560"/>
            <a:ext cx="9161483" cy="5982511"/>
          </a:xfrm>
          <a:prstGeom prst="rect">
            <a:avLst/>
          </a:prstGeom>
        </p:spPr>
      </p:pic>
    </p:spTree>
    <p:custDataLst>
      <p:tags r:id="rId1"/>
    </p:custDataLst>
    <p:extLst>
      <p:ext uri="{BB962C8B-B14F-4D97-AF65-F5344CB8AC3E}">
        <p14:creationId xmlns:p14="http://schemas.microsoft.com/office/powerpoint/2010/main" val="3352756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016" y="6227064"/>
            <a:ext cx="9015984" cy="400110"/>
          </a:xfrm>
          <a:prstGeom prst="rect">
            <a:avLst/>
          </a:prstGeom>
          <a:noFill/>
        </p:spPr>
        <p:txBody>
          <a:bodyPr wrap="square" rtlCol="0">
            <a:spAutoFit/>
          </a:bodyPr>
          <a:lstStyle/>
          <a:p>
            <a:pPr algn="ctr"/>
            <a:r>
              <a:rPr lang="en-GB" sz="2000" b="1" dirty="0">
                <a:latin typeface="+mj-lt"/>
              </a:rPr>
              <a:t>Caldwell &amp; Millen (2008) </a:t>
            </a:r>
            <a:r>
              <a:rPr lang="en-GB" sz="2000" b="1" i="1" dirty="0" err="1">
                <a:latin typeface="+mj-lt"/>
              </a:rPr>
              <a:t>Evol</a:t>
            </a:r>
            <a:r>
              <a:rPr lang="en-GB" sz="2000" b="1" i="1" dirty="0">
                <a:latin typeface="+mj-lt"/>
              </a:rPr>
              <a:t> Hum </a:t>
            </a:r>
            <a:r>
              <a:rPr lang="en-GB" sz="2000" b="1" i="1" dirty="0" err="1">
                <a:latin typeface="+mj-lt"/>
              </a:rPr>
              <a:t>Behav</a:t>
            </a:r>
            <a:endParaRPr lang="en-GB" sz="2000" b="1" i="1" dirty="0">
              <a:latin typeface="+mj-lt"/>
            </a:endParaRPr>
          </a:p>
        </p:txBody>
      </p:sp>
      <p:sp>
        <p:nvSpPr>
          <p:cNvPr id="11" name="TextBox 10"/>
          <p:cNvSpPr txBox="1"/>
          <p:nvPr/>
        </p:nvSpPr>
        <p:spPr>
          <a:xfrm>
            <a:off x="6144768" y="4114019"/>
            <a:ext cx="1986764" cy="400110"/>
          </a:xfrm>
          <a:prstGeom prst="rect">
            <a:avLst/>
          </a:prstGeom>
          <a:noFill/>
        </p:spPr>
        <p:txBody>
          <a:bodyPr wrap="square" rtlCol="0">
            <a:spAutoFit/>
          </a:bodyPr>
          <a:lstStyle/>
          <a:p>
            <a:pPr algn="ctr"/>
            <a:r>
              <a:rPr lang="en-GB" sz="2000" b="1" dirty="0">
                <a:latin typeface="Gill Sans MT"/>
              </a:rPr>
              <a:t>Dr Ailsa Millen</a:t>
            </a:r>
            <a:endParaRPr lang="en-GB" sz="2000" b="1" i="1" dirty="0">
              <a:latin typeface="Gill Sans MT"/>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2018" y="1968084"/>
            <a:ext cx="2112264" cy="2112264"/>
          </a:xfrm>
          <a:prstGeom prst="rect">
            <a:avLst/>
          </a:prstGeom>
        </p:spPr>
      </p:pic>
      <p:pic>
        <p:nvPicPr>
          <p:cNvPr id="12" name="Picture 4" descr="paper aeroplane.jpg"/>
          <p:cNvPicPr>
            <a:picLocks noChangeAspect="1"/>
          </p:cNvPicPr>
          <p:nvPr/>
        </p:nvPicPr>
        <p:blipFill>
          <a:blip r:embed="rId5" cstate="print">
            <a:extLst>
              <a:ext uri="{28A0092B-C50C-407E-A947-70E740481C1C}">
                <a14:useLocalDpi xmlns:a14="http://schemas.microsoft.com/office/drawing/2010/main" val="0"/>
              </a:ext>
            </a:extLst>
          </a:blip>
          <a:srcRect t="896" b="1669"/>
          <a:stretch>
            <a:fillRect/>
          </a:stretch>
        </p:blipFill>
        <p:spPr bwMode="auto">
          <a:xfrm rot="19128528" flipH="1">
            <a:off x="1125677" y="2548770"/>
            <a:ext cx="2109816" cy="1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8881" y="1085885"/>
            <a:ext cx="886968" cy="3876662"/>
          </a:xfrm>
          <a:prstGeom prst="rect">
            <a:avLst/>
          </a:prstGeom>
        </p:spPr>
      </p:pic>
    </p:spTree>
    <p:custDataLst>
      <p:tags r:id="rId1"/>
    </p:custDataLst>
    <p:extLst>
      <p:ext uri="{BB962C8B-B14F-4D97-AF65-F5344CB8AC3E}">
        <p14:creationId xmlns:p14="http://schemas.microsoft.com/office/powerpoint/2010/main" val="4166833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02866054"/>
              </p:ext>
            </p:extLst>
          </p:nvPr>
        </p:nvGraphicFramePr>
        <p:xfrm>
          <a:off x="1796315" y="144339"/>
          <a:ext cx="7200000" cy="6552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tblGrid>
              <a:tr h="504000">
                <a:tc grid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Participant Number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000" b="1" dirty="0">
                          <a:solidFill>
                            <a:schemeClr val="tx1"/>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000" b="1" dirty="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000" b="1" dirty="0">
                          <a:solidFill>
                            <a:schemeClr val="tx1"/>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000" b="1" dirty="0">
                          <a:solidFill>
                            <a:schemeClr val="tx1"/>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000" b="1" dirty="0">
                          <a:solidFill>
                            <a:schemeClr val="tx1"/>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000" b="1" dirty="0">
                          <a:solidFill>
                            <a:schemeClr val="tx1"/>
                          </a:solidFill>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000" b="1" dirty="0">
                          <a:solidFill>
                            <a:schemeClr val="tx1"/>
                          </a:solidFil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000" b="1" dirty="0">
                          <a:solidFill>
                            <a:schemeClr val="tx1"/>
                          </a:solidFill>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66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C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66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C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FF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04000">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C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FF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04000">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rgbClr val="FFC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FF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B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04000">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rgbClr val="FFFF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B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99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04000">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B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99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2">
                            <a:lumMod val="60000"/>
                            <a:lumOff val="4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504000">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rgbClr val="00B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99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2">
                            <a:lumMod val="60000"/>
                            <a:lumOff val="4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7030A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504000">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rgbClr val="00CC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rgbClr val="0099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2">
                            <a:lumMod val="60000"/>
                            <a:lumOff val="4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7030A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504000">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2">
                            <a:lumMod val="60000"/>
                            <a:lumOff val="4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7030A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504000">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2">
                            <a:lumMod val="60000"/>
                            <a:lumOff val="4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7030A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504000">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2">
                            <a:lumMod val="60000"/>
                            <a:lumOff val="4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7030A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bl>
          </a:graphicData>
        </a:graphic>
      </p:graphicFrame>
      <p:sp>
        <p:nvSpPr>
          <p:cNvPr id="20" name="Smiley Face 19"/>
          <p:cNvSpPr/>
          <p:nvPr/>
        </p:nvSpPr>
        <p:spPr>
          <a:xfrm>
            <a:off x="1867054" y="1739952"/>
            <a:ext cx="360000" cy="360000"/>
          </a:xfrm>
          <a:prstGeom prst="smileyFac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miley Face 20"/>
          <p:cNvSpPr/>
          <p:nvPr/>
        </p:nvSpPr>
        <p:spPr>
          <a:xfrm>
            <a:off x="1865360" y="1231119"/>
            <a:ext cx="360000" cy="360000"/>
          </a:xfrm>
          <a:prstGeom prst="smileyFac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miley Face 32"/>
          <p:cNvSpPr/>
          <p:nvPr/>
        </p:nvSpPr>
        <p:spPr>
          <a:xfrm>
            <a:off x="2567533" y="1231119"/>
            <a:ext cx="360000" cy="360000"/>
          </a:xfrm>
          <a:prstGeom prst="smileyFac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miley Face 33"/>
          <p:cNvSpPr/>
          <p:nvPr/>
        </p:nvSpPr>
        <p:spPr>
          <a:xfrm>
            <a:off x="2569227" y="2242283"/>
            <a:ext cx="360000" cy="360000"/>
          </a:xfrm>
          <a:prstGeom prst="smileyFac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miley Face 34"/>
          <p:cNvSpPr/>
          <p:nvPr/>
        </p:nvSpPr>
        <p:spPr>
          <a:xfrm>
            <a:off x="2567533" y="1733450"/>
            <a:ext cx="360000" cy="360000"/>
          </a:xfrm>
          <a:prstGeom prst="smileyFac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2771061" y="1320267"/>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2618446" y="1320267"/>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Isosceles Triangle 54"/>
          <p:cNvSpPr/>
          <p:nvPr/>
        </p:nvSpPr>
        <p:spPr>
          <a:xfrm rot="1123483">
            <a:off x="2290306" y="1281301"/>
            <a:ext cx="152400" cy="25964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Isosceles Triangle 55"/>
          <p:cNvSpPr/>
          <p:nvPr/>
        </p:nvSpPr>
        <p:spPr>
          <a:xfrm rot="1123483">
            <a:off x="2270328" y="1837368"/>
            <a:ext cx="152400" cy="25964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p:cNvSpPr/>
          <p:nvPr/>
        </p:nvSpPr>
        <p:spPr>
          <a:xfrm rot="1123483">
            <a:off x="3000277" y="1789845"/>
            <a:ext cx="152400" cy="25964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p:cNvSpPr/>
          <p:nvPr/>
        </p:nvSpPr>
        <p:spPr>
          <a:xfrm rot="1123483">
            <a:off x="2980299" y="2345912"/>
            <a:ext cx="152400" cy="25964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miley Face 61"/>
          <p:cNvSpPr/>
          <p:nvPr/>
        </p:nvSpPr>
        <p:spPr>
          <a:xfrm>
            <a:off x="3296966" y="1736667"/>
            <a:ext cx="360000" cy="360000"/>
          </a:xfrm>
          <a:prstGeom prst="smileyFac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Smiley Face 62"/>
          <p:cNvSpPr/>
          <p:nvPr/>
        </p:nvSpPr>
        <p:spPr>
          <a:xfrm>
            <a:off x="3298660" y="2747831"/>
            <a:ext cx="360000" cy="360000"/>
          </a:xfrm>
          <a:prstGeom prst="smileyFac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Smiley Face 63"/>
          <p:cNvSpPr/>
          <p:nvPr/>
        </p:nvSpPr>
        <p:spPr>
          <a:xfrm>
            <a:off x="3296966" y="2238998"/>
            <a:ext cx="360000" cy="360000"/>
          </a:xfrm>
          <a:prstGeom prst="smileyFac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3500494" y="1825815"/>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3347879" y="1825815"/>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Smiley Face 66"/>
          <p:cNvSpPr/>
          <p:nvPr/>
        </p:nvSpPr>
        <p:spPr>
          <a:xfrm>
            <a:off x="3275879" y="1234336"/>
            <a:ext cx="360000" cy="360000"/>
          </a:xfrm>
          <a:prstGeom prst="smileyFac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3479407" y="1323484"/>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3326792" y="1323484"/>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Isosceles Triangle 69"/>
          <p:cNvSpPr/>
          <p:nvPr/>
        </p:nvSpPr>
        <p:spPr>
          <a:xfrm rot="1123483">
            <a:off x="3729710" y="2295393"/>
            <a:ext cx="152400" cy="25964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Isosceles Triangle 70"/>
          <p:cNvSpPr/>
          <p:nvPr/>
        </p:nvSpPr>
        <p:spPr>
          <a:xfrm rot="1123483">
            <a:off x="3709732" y="2851460"/>
            <a:ext cx="152400" cy="25964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Smiley Face 71"/>
          <p:cNvSpPr/>
          <p:nvPr/>
        </p:nvSpPr>
        <p:spPr>
          <a:xfrm>
            <a:off x="4007301" y="2238062"/>
            <a:ext cx="360000" cy="360000"/>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Smiley Face 72"/>
          <p:cNvSpPr/>
          <p:nvPr/>
        </p:nvSpPr>
        <p:spPr>
          <a:xfrm>
            <a:off x="4008995" y="3249226"/>
            <a:ext cx="360000" cy="360000"/>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Smiley Face 73"/>
          <p:cNvSpPr/>
          <p:nvPr/>
        </p:nvSpPr>
        <p:spPr>
          <a:xfrm>
            <a:off x="4007301" y="2740393"/>
            <a:ext cx="360000" cy="360000"/>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4210829" y="2327210"/>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4058214" y="2327210"/>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miley Face 76"/>
          <p:cNvSpPr/>
          <p:nvPr/>
        </p:nvSpPr>
        <p:spPr>
          <a:xfrm>
            <a:off x="3986214" y="1735731"/>
            <a:ext cx="360000" cy="360000"/>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4189742" y="1824879"/>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4037127" y="1824879"/>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Isosceles Triangle 79"/>
          <p:cNvSpPr/>
          <p:nvPr/>
        </p:nvSpPr>
        <p:spPr>
          <a:xfrm rot="1123483">
            <a:off x="4440045" y="2796788"/>
            <a:ext cx="152400" cy="25964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Isosceles Triangle 80"/>
          <p:cNvSpPr/>
          <p:nvPr/>
        </p:nvSpPr>
        <p:spPr>
          <a:xfrm rot="1123483">
            <a:off x="4420067" y="3352855"/>
            <a:ext cx="152400" cy="25964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Smiley Face 81"/>
          <p:cNvSpPr/>
          <p:nvPr/>
        </p:nvSpPr>
        <p:spPr>
          <a:xfrm>
            <a:off x="4725336" y="2738008"/>
            <a:ext cx="360000" cy="360000"/>
          </a:xfrm>
          <a:prstGeom prst="smileyFac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Smiley Face 82"/>
          <p:cNvSpPr/>
          <p:nvPr/>
        </p:nvSpPr>
        <p:spPr>
          <a:xfrm>
            <a:off x="4727030" y="3749172"/>
            <a:ext cx="360000" cy="360000"/>
          </a:xfrm>
          <a:prstGeom prst="smileyFac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Smiley Face 83"/>
          <p:cNvSpPr/>
          <p:nvPr/>
        </p:nvSpPr>
        <p:spPr>
          <a:xfrm>
            <a:off x="4725336" y="3240339"/>
            <a:ext cx="360000" cy="360000"/>
          </a:xfrm>
          <a:prstGeom prst="smileyFac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4928864" y="2827156"/>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4776249" y="2827156"/>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Smiley Face 86"/>
          <p:cNvSpPr/>
          <p:nvPr/>
        </p:nvSpPr>
        <p:spPr>
          <a:xfrm>
            <a:off x="4704249" y="2235677"/>
            <a:ext cx="360000" cy="360000"/>
          </a:xfrm>
          <a:prstGeom prst="smileyFac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4907777" y="2324825"/>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4755162" y="2324825"/>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Isosceles Triangle 89"/>
          <p:cNvSpPr/>
          <p:nvPr/>
        </p:nvSpPr>
        <p:spPr>
          <a:xfrm rot="1123483">
            <a:off x="5158080" y="3296734"/>
            <a:ext cx="152400" cy="25964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Isosceles Triangle 90"/>
          <p:cNvSpPr/>
          <p:nvPr/>
        </p:nvSpPr>
        <p:spPr>
          <a:xfrm rot="1123483">
            <a:off x="5138102" y="3852801"/>
            <a:ext cx="152400" cy="25964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Smiley Face 91"/>
          <p:cNvSpPr/>
          <p:nvPr/>
        </p:nvSpPr>
        <p:spPr>
          <a:xfrm>
            <a:off x="5461840" y="3240339"/>
            <a:ext cx="360000" cy="360000"/>
          </a:xfrm>
          <a:prstGeom prst="smileyFac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Smiley Face 92"/>
          <p:cNvSpPr/>
          <p:nvPr/>
        </p:nvSpPr>
        <p:spPr>
          <a:xfrm>
            <a:off x="5463534" y="4251503"/>
            <a:ext cx="360000" cy="360000"/>
          </a:xfrm>
          <a:prstGeom prst="smileyFac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Smiley Face 93"/>
          <p:cNvSpPr/>
          <p:nvPr/>
        </p:nvSpPr>
        <p:spPr>
          <a:xfrm>
            <a:off x="5461840" y="3742670"/>
            <a:ext cx="360000" cy="360000"/>
          </a:xfrm>
          <a:prstGeom prst="smileyFac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5665368" y="3329487"/>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5512753" y="3329487"/>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Smiley Face 96"/>
          <p:cNvSpPr/>
          <p:nvPr/>
        </p:nvSpPr>
        <p:spPr>
          <a:xfrm>
            <a:off x="5440753" y="2738008"/>
            <a:ext cx="360000" cy="360000"/>
          </a:xfrm>
          <a:prstGeom prst="smileyFac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5644281" y="2827156"/>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5491666" y="2827156"/>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Isosceles Triangle 99"/>
          <p:cNvSpPr/>
          <p:nvPr/>
        </p:nvSpPr>
        <p:spPr>
          <a:xfrm rot="1123483">
            <a:off x="5894584" y="3799065"/>
            <a:ext cx="152400" cy="25964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Isosceles Triangle 100"/>
          <p:cNvSpPr/>
          <p:nvPr/>
        </p:nvSpPr>
        <p:spPr>
          <a:xfrm rot="1123483">
            <a:off x="5874606" y="4355132"/>
            <a:ext cx="152400" cy="25964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Smiley Face 131"/>
          <p:cNvSpPr/>
          <p:nvPr/>
        </p:nvSpPr>
        <p:spPr>
          <a:xfrm>
            <a:off x="6157933" y="3745033"/>
            <a:ext cx="360000" cy="360000"/>
          </a:xfrm>
          <a:prstGeom prst="smileyFac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Smiley Face 132"/>
          <p:cNvSpPr/>
          <p:nvPr/>
        </p:nvSpPr>
        <p:spPr>
          <a:xfrm>
            <a:off x="6159627" y="4756197"/>
            <a:ext cx="360000" cy="360000"/>
          </a:xfrm>
          <a:prstGeom prst="smileyFac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Smiley Face 133"/>
          <p:cNvSpPr/>
          <p:nvPr/>
        </p:nvSpPr>
        <p:spPr>
          <a:xfrm>
            <a:off x="6157933" y="4247364"/>
            <a:ext cx="360000" cy="360000"/>
          </a:xfrm>
          <a:prstGeom prst="smileyFac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p:cNvSpPr/>
          <p:nvPr/>
        </p:nvSpPr>
        <p:spPr>
          <a:xfrm>
            <a:off x="6361461" y="3834181"/>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p:nvPr/>
        </p:nvSpPr>
        <p:spPr>
          <a:xfrm>
            <a:off x="6208846" y="3834181"/>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Smiley Face 136"/>
          <p:cNvSpPr/>
          <p:nvPr/>
        </p:nvSpPr>
        <p:spPr>
          <a:xfrm>
            <a:off x="6136846" y="3242702"/>
            <a:ext cx="360000" cy="360000"/>
          </a:xfrm>
          <a:prstGeom prst="smileyFac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p:cNvSpPr/>
          <p:nvPr/>
        </p:nvSpPr>
        <p:spPr>
          <a:xfrm>
            <a:off x="6340374" y="3331850"/>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p:cNvSpPr/>
          <p:nvPr/>
        </p:nvSpPr>
        <p:spPr>
          <a:xfrm>
            <a:off x="6187759" y="3331850"/>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Isosceles Triangle 139"/>
          <p:cNvSpPr/>
          <p:nvPr/>
        </p:nvSpPr>
        <p:spPr>
          <a:xfrm rot="1123483">
            <a:off x="6590677" y="4303759"/>
            <a:ext cx="152400" cy="25964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Isosceles Triangle 140"/>
          <p:cNvSpPr/>
          <p:nvPr/>
        </p:nvSpPr>
        <p:spPr>
          <a:xfrm rot="1123483">
            <a:off x="6570699" y="4859826"/>
            <a:ext cx="152400" cy="25964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Smiley Face 141"/>
          <p:cNvSpPr/>
          <p:nvPr/>
        </p:nvSpPr>
        <p:spPr>
          <a:xfrm>
            <a:off x="6907512" y="4242717"/>
            <a:ext cx="360000" cy="360000"/>
          </a:xfrm>
          <a:prstGeom prst="smileyFac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Smiley Face 142"/>
          <p:cNvSpPr/>
          <p:nvPr/>
        </p:nvSpPr>
        <p:spPr>
          <a:xfrm>
            <a:off x="6909206" y="5253881"/>
            <a:ext cx="360000" cy="360000"/>
          </a:xfrm>
          <a:prstGeom prst="smileyFac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Smiley Face 143"/>
          <p:cNvSpPr/>
          <p:nvPr/>
        </p:nvSpPr>
        <p:spPr>
          <a:xfrm>
            <a:off x="6907512" y="4745048"/>
            <a:ext cx="360000" cy="360000"/>
          </a:xfrm>
          <a:prstGeom prst="smileyFac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p:cNvSpPr/>
          <p:nvPr/>
        </p:nvSpPr>
        <p:spPr>
          <a:xfrm>
            <a:off x="7111040" y="4331865"/>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p:cNvSpPr/>
          <p:nvPr/>
        </p:nvSpPr>
        <p:spPr>
          <a:xfrm>
            <a:off x="6958425" y="4331865"/>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Smiley Face 146"/>
          <p:cNvSpPr/>
          <p:nvPr/>
        </p:nvSpPr>
        <p:spPr>
          <a:xfrm>
            <a:off x="6886425" y="3740386"/>
            <a:ext cx="360000" cy="360000"/>
          </a:xfrm>
          <a:prstGeom prst="smileyFac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p:cNvSpPr/>
          <p:nvPr/>
        </p:nvSpPr>
        <p:spPr>
          <a:xfrm>
            <a:off x="7089953" y="3829534"/>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p:cNvSpPr/>
          <p:nvPr/>
        </p:nvSpPr>
        <p:spPr>
          <a:xfrm>
            <a:off x="6937338" y="3829534"/>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Isosceles Triangle 149"/>
          <p:cNvSpPr/>
          <p:nvPr/>
        </p:nvSpPr>
        <p:spPr>
          <a:xfrm rot="1123483">
            <a:off x="7340256" y="4801443"/>
            <a:ext cx="152400" cy="25964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Isosceles Triangle 150"/>
          <p:cNvSpPr/>
          <p:nvPr/>
        </p:nvSpPr>
        <p:spPr>
          <a:xfrm rot="1123483">
            <a:off x="7320278" y="5357510"/>
            <a:ext cx="152400" cy="25964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Smiley Face 151"/>
          <p:cNvSpPr/>
          <p:nvPr/>
        </p:nvSpPr>
        <p:spPr>
          <a:xfrm>
            <a:off x="7609258" y="4744364"/>
            <a:ext cx="360000" cy="360000"/>
          </a:xfrm>
          <a:prstGeom prst="smileyFac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Smiley Face 152"/>
          <p:cNvSpPr/>
          <p:nvPr/>
        </p:nvSpPr>
        <p:spPr>
          <a:xfrm>
            <a:off x="7610952" y="5755528"/>
            <a:ext cx="360000" cy="360000"/>
          </a:xfrm>
          <a:prstGeom prst="smileyFac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Smiley Face 153"/>
          <p:cNvSpPr/>
          <p:nvPr/>
        </p:nvSpPr>
        <p:spPr>
          <a:xfrm>
            <a:off x="7609258" y="5246695"/>
            <a:ext cx="360000" cy="360000"/>
          </a:xfrm>
          <a:prstGeom prst="smileyFac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p:cNvSpPr/>
          <p:nvPr/>
        </p:nvSpPr>
        <p:spPr>
          <a:xfrm>
            <a:off x="7812786" y="4833512"/>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p:cNvSpPr/>
          <p:nvPr/>
        </p:nvSpPr>
        <p:spPr>
          <a:xfrm>
            <a:off x="7660171" y="4833512"/>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Smiley Face 156"/>
          <p:cNvSpPr/>
          <p:nvPr/>
        </p:nvSpPr>
        <p:spPr>
          <a:xfrm>
            <a:off x="7588171" y="4242033"/>
            <a:ext cx="360000" cy="360000"/>
          </a:xfrm>
          <a:prstGeom prst="smileyFac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p:cNvSpPr/>
          <p:nvPr/>
        </p:nvSpPr>
        <p:spPr>
          <a:xfrm>
            <a:off x="7791699" y="4331181"/>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p:cNvSpPr/>
          <p:nvPr/>
        </p:nvSpPr>
        <p:spPr>
          <a:xfrm>
            <a:off x="7639084" y="4331181"/>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Isosceles Triangle 159"/>
          <p:cNvSpPr/>
          <p:nvPr/>
        </p:nvSpPr>
        <p:spPr>
          <a:xfrm rot="1123483">
            <a:off x="8042002" y="5303090"/>
            <a:ext cx="152400" cy="25964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Isosceles Triangle 160"/>
          <p:cNvSpPr/>
          <p:nvPr/>
        </p:nvSpPr>
        <p:spPr>
          <a:xfrm rot="1123483">
            <a:off x="8022024" y="5859157"/>
            <a:ext cx="152400" cy="25964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Smiley Face 161"/>
          <p:cNvSpPr/>
          <p:nvPr/>
        </p:nvSpPr>
        <p:spPr>
          <a:xfrm>
            <a:off x="8364311" y="5240286"/>
            <a:ext cx="360000" cy="360000"/>
          </a:xfrm>
          <a:prstGeom prst="smileyFace">
            <a:avLst/>
          </a:prstGeom>
          <a:solidFill>
            <a:schemeClr val="tx1"/>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Smiley Face 162"/>
          <p:cNvSpPr/>
          <p:nvPr/>
        </p:nvSpPr>
        <p:spPr>
          <a:xfrm>
            <a:off x="8366005" y="6251450"/>
            <a:ext cx="360000" cy="360000"/>
          </a:xfrm>
          <a:prstGeom prst="smileyFace">
            <a:avLst/>
          </a:prstGeom>
          <a:solidFill>
            <a:schemeClr val="tx1"/>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Smiley Face 163"/>
          <p:cNvSpPr/>
          <p:nvPr/>
        </p:nvSpPr>
        <p:spPr>
          <a:xfrm>
            <a:off x="8364311" y="5742617"/>
            <a:ext cx="360000" cy="360000"/>
          </a:xfrm>
          <a:prstGeom prst="smileyFace">
            <a:avLst/>
          </a:prstGeom>
          <a:solidFill>
            <a:schemeClr val="tx1"/>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p:cNvSpPr/>
          <p:nvPr/>
        </p:nvSpPr>
        <p:spPr>
          <a:xfrm>
            <a:off x="8567839" y="5329434"/>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p:cNvSpPr/>
          <p:nvPr/>
        </p:nvSpPr>
        <p:spPr>
          <a:xfrm>
            <a:off x="8415224" y="5329434"/>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Smiley Face 166"/>
          <p:cNvSpPr/>
          <p:nvPr/>
        </p:nvSpPr>
        <p:spPr>
          <a:xfrm>
            <a:off x="8343224" y="4737955"/>
            <a:ext cx="360000" cy="360000"/>
          </a:xfrm>
          <a:prstGeom prst="smileyFace">
            <a:avLst/>
          </a:prstGeom>
          <a:solidFill>
            <a:schemeClr val="tx1"/>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p:cNvSpPr/>
          <p:nvPr/>
        </p:nvSpPr>
        <p:spPr>
          <a:xfrm>
            <a:off x="8546752" y="4827103"/>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p:cNvSpPr/>
          <p:nvPr/>
        </p:nvSpPr>
        <p:spPr>
          <a:xfrm>
            <a:off x="8394137" y="4827103"/>
            <a:ext cx="108000" cy="108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Isosceles Triangle 169"/>
          <p:cNvSpPr/>
          <p:nvPr/>
        </p:nvSpPr>
        <p:spPr>
          <a:xfrm rot="1123483">
            <a:off x="8797055" y="5799012"/>
            <a:ext cx="152400" cy="25964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Isosceles Triangle 170"/>
          <p:cNvSpPr/>
          <p:nvPr/>
        </p:nvSpPr>
        <p:spPr>
          <a:xfrm rot="1123483">
            <a:off x="8777077" y="6355079"/>
            <a:ext cx="152400" cy="25964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6471" y="2560372"/>
            <a:ext cx="1492299" cy="3139321"/>
          </a:xfrm>
          <a:prstGeom prst="rect">
            <a:avLst/>
          </a:prstGeom>
          <a:noFill/>
        </p:spPr>
        <p:txBody>
          <a:bodyPr wrap="square" rtlCol="0">
            <a:spAutoFit/>
          </a:bodyPr>
          <a:lstStyle/>
          <a:p>
            <a:pPr algn="ctr"/>
            <a:r>
              <a:rPr lang="en-GB" dirty="0"/>
              <a:t>up to</a:t>
            </a:r>
            <a:br>
              <a:rPr lang="en-GB" b="1" dirty="0"/>
            </a:br>
            <a:r>
              <a:rPr lang="en-GB" b="1" dirty="0"/>
              <a:t>five minutes observation time </a:t>
            </a:r>
            <a:r>
              <a:rPr lang="en-GB" dirty="0"/>
              <a:t>followed by </a:t>
            </a:r>
            <a:r>
              <a:rPr lang="en-GB" b="1" dirty="0"/>
              <a:t>five minutes build time </a:t>
            </a:r>
            <a:r>
              <a:rPr lang="en-GB" dirty="0"/>
              <a:t>per participant</a:t>
            </a:r>
          </a:p>
        </p:txBody>
      </p:sp>
      <p:cxnSp>
        <p:nvCxnSpPr>
          <p:cNvPr id="6" name="Straight Arrow Connector 5"/>
          <p:cNvCxnSpPr/>
          <p:nvPr/>
        </p:nvCxnSpPr>
        <p:spPr>
          <a:xfrm flipH="1">
            <a:off x="1601593" y="1824879"/>
            <a:ext cx="9916" cy="442657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3074" name="Picture 2" descr="http://wsa.wesleyan.edu/files/2011/10/Clock.preview.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087" y="1196994"/>
            <a:ext cx="1235831" cy="12358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79846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016" y="0"/>
            <a:ext cx="5175504" cy="3881628"/>
          </a:xfrm>
          <a:prstGeom prst="rect">
            <a:avLst/>
          </a:prstGeom>
        </p:spPr>
      </p:pic>
      <p:pic>
        <p:nvPicPr>
          <p:cNvPr id="96" name="Picture 4" descr="paper aeroplane.jpg"/>
          <p:cNvPicPr>
            <a:picLocks noChangeAspect="1"/>
          </p:cNvPicPr>
          <p:nvPr/>
        </p:nvPicPr>
        <p:blipFill>
          <a:blip r:embed="rId3" cstate="print">
            <a:extLst>
              <a:ext uri="{28A0092B-C50C-407E-A947-70E740481C1C}">
                <a14:useLocalDpi xmlns:a14="http://schemas.microsoft.com/office/drawing/2010/main" val="0"/>
              </a:ext>
            </a:extLst>
          </a:blip>
          <a:srcRect t="896" b="1669"/>
          <a:stretch>
            <a:fillRect/>
          </a:stretch>
        </p:blipFill>
        <p:spPr bwMode="auto">
          <a:xfrm rot="19706267" flipH="1">
            <a:off x="80754" y="4406074"/>
            <a:ext cx="2109816" cy="1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282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94"/>
          <p:cNvPicPr>
            <a:picLocks noChangeAspect="1"/>
          </p:cNvPicPr>
          <p:nvPr/>
        </p:nvPicPr>
        <p:blipFill rotWithShape="1">
          <a:blip r:embed="rId2"/>
          <a:srcRect b="5524"/>
          <a:stretch/>
        </p:blipFill>
        <p:spPr>
          <a:xfrm>
            <a:off x="2505015" y="3611593"/>
            <a:ext cx="5084505" cy="3127535"/>
          </a:xfrm>
          <a:prstGeom prst="rect">
            <a:avLst/>
          </a:prstGeom>
        </p:spPr>
      </p:pic>
      <p:pic>
        <p:nvPicPr>
          <p:cNvPr id="94" name="Picture 9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016" y="0"/>
            <a:ext cx="5175504" cy="3881628"/>
          </a:xfrm>
          <a:prstGeom prst="rect">
            <a:avLst/>
          </a:prstGeom>
        </p:spPr>
      </p:pic>
      <p:pic>
        <p:nvPicPr>
          <p:cNvPr id="96" name="Picture 4" descr="paper aeroplane.jpg"/>
          <p:cNvPicPr>
            <a:picLocks noChangeAspect="1"/>
          </p:cNvPicPr>
          <p:nvPr/>
        </p:nvPicPr>
        <p:blipFill>
          <a:blip r:embed="rId4" cstate="print">
            <a:extLst>
              <a:ext uri="{28A0092B-C50C-407E-A947-70E740481C1C}">
                <a14:useLocalDpi xmlns:a14="http://schemas.microsoft.com/office/drawing/2010/main" val="0"/>
              </a:ext>
            </a:extLst>
          </a:blip>
          <a:srcRect t="896" b="1669"/>
          <a:stretch>
            <a:fillRect/>
          </a:stretch>
        </p:blipFill>
        <p:spPr bwMode="auto">
          <a:xfrm rot="19706267" flipH="1">
            <a:off x="80754" y="4406074"/>
            <a:ext cx="2109816" cy="1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360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28850"/>
          </a:xfrm>
        </p:spPr>
        <p:txBody>
          <a:bodyPr>
            <a:noAutofit/>
          </a:bodyPr>
          <a:lstStyle/>
          <a:p>
            <a:r>
              <a:rPr lang="en-GB" sz="4400" dirty="0"/>
              <a:t>A little background context to the motivation behind much of my research…</a:t>
            </a:r>
          </a:p>
        </p:txBody>
      </p:sp>
    </p:spTree>
    <p:extLst>
      <p:ext uri="{BB962C8B-B14F-4D97-AF65-F5344CB8AC3E}">
        <p14:creationId xmlns:p14="http://schemas.microsoft.com/office/powerpoint/2010/main" val="1939880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016" y="0"/>
            <a:ext cx="5175504" cy="38816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753" y="2686085"/>
            <a:ext cx="886968" cy="3876662"/>
          </a:xfrm>
          <a:prstGeom prst="rect">
            <a:avLst/>
          </a:prstGeom>
        </p:spPr>
      </p:pic>
    </p:spTree>
    <p:extLst>
      <p:ext uri="{BB962C8B-B14F-4D97-AF65-F5344CB8AC3E}">
        <p14:creationId xmlns:p14="http://schemas.microsoft.com/office/powerpoint/2010/main" val="662672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016" y="0"/>
            <a:ext cx="5175504" cy="38816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753" y="2686085"/>
            <a:ext cx="886968" cy="3876662"/>
          </a:xfrm>
          <a:prstGeom prst="rect">
            <a:avLst/>
          </a:prstGeom>
        </p:spPr>
      </p:pic>
      <p:pic>
        <p:nvPicPr>
          <p:cNvPr id="3" name="Picture 2"/>
          <p:cNvPicPr>
            <a:picLocks noChangeAspect="1"/>
          </p:cNvPicPr>
          <p:nvPr/>
        </p:nvPicPr>
        <p:blipFill rotWithShape="1">
          <a:blip r:embed="rId4"/>
          <a:srcRect b="21146"/>
          <a:stretch/>
        </p:blipFill>
        <p:spPr>
          <a:xfrm>
            <a:off x="2459515" y="4053695"/>
            <a:ext cx="5084505" cy="2648858"/>
          </a:xfrm>
          <a:prstGeom prst="rect">
            <a:avLst/>
          </a:prstGeom>
        </p:spPr>
      </p:pic>
    </p:spTree>
    <p:extLst>
      <p:ext uri="{BB962C8B-B14F-4D97-AF65-F5344CB8AC3E}">
        <p14:creationId xmlns:p14="http://schemas.microsoft.com/office/powerpoint/2010/main" val="462444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3" name="Picture 7" descr="paper aeropl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613488" flipH="1">
            <a:off x="2824908" y="4533594"/>
            <a:ext cx="2782305" cy="19619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258" y="411374"/>
            <a:ext cx="8386629" cy="381336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669204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1405"/>
            <a:ext cx="8365524" cy="6116594"/>
          </a:xfrm>
        </p:spPr>
        <p:txBody>
          <a:bodyPr>
            <a:normAutofit/>
          </a:bodyPr>
          <a:lstStyle/>
          <a:p>
            <a:r>
              <a:rPr lang="en-GB" sz="2400" dirty="0"/>
              <a:t>“Human cultural traditions can and do accumulate modifications over time, thus producing improbable design that survives over multiple generations… [H]</a:t>
            </a:r>
            <a:r>
              <a:rPr lang="en-GB" sz="2400" dirty="0" err="1"/>
              <a:t>uman</a:t>
            </a:r>
            <a:r>
              <a:rPr lang="en-GB" sz="2400" dirty="0"/>
              <a:t> social learners focus to a much greater degree than other non-human primates on the actual actions performed by others (process copying), not just the results produced on the environment (product copying).” (</a:t>
            </a:r>
            <a:r>
              <a:rPr lang="en-GB" sz="2400" dirty="0" err="1"/>
              <a:t>Tennie</a:t>
            </a:r>
            <a:r>
              <a:rPr lang="en-GB" sz="2400" dirty="0"/>
              <a:t> et al., 2009)</a:t>
            </a:r>
          </a:p>
          <a:p>
            <a:endParaRPr lang="en-GB" sz="2400" dirty="0"/>
          </a:p>
          <a:p>
            <a:r>
              <a:rPr lang="en-GB" sz="2400" dirty="0"/>
              <a:t>“cumulative cultural evolution depends on imitative learning, and perhaps active instruction on the part of adults, and cannot be brought about by means of “weaker” forms of social learning such as local enhancement, emulation learning” (</a:t>
            </a:r>
            <a:r>
              <a:rPr lang="en-GB" sz="2400" dirty="0" err="1"/>
              <a:t>Tomasello</a:t>
            </a:r>
            <a:r>
              <a:rPr lang="en-GB" sz="2400" dirty="0"/>
              <a:t>, 1999)</a:t>
            </a:r>
          </a:p>
        </p:txBody>
      </p:sp>
    </p:spTree>
    <p:custDataLst>
      <p:tags r:id="rId1"/>
    </p:custDataLst>
    <p:extLst>
      <p:ext uri="{BB962C8B-B14F-4D97-AF65-F5344CB8AC3E}">
        <p14:creationId xmlns:p14="http://schemas.microsoft.com/office/powerpoint/2010/main" val="1895745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1773" t="2590" r="5909" b="2217"/>
          <a:stretch/>
        </p:blipFill>
        <p:spPr>
          <a:xfrm>
            <a:off x="3561462" y="243231"/>
            <a:ext cx="5491097" cy="6413601"/>
          </a:xfrm>
          <a:prstGeom prst="rect">
            <a:avLst/>
          </a:prstGeom>
        </p:spPr>
      </p:pic>
      <p:sp>
        <p:nvSpPr>
          <p:cNvPr id="2" name="Rectangle 1"/>
          <p:cNvSpPr/>
          <p:nvPr/>
        </p:nvSpPr>
        <p:spPr>
          <a:xfrm>
            <a:off x="173778" y="6371937"/>
            <a:ext cx="4524682" cy="400110"/>
          </a:xfrm>
          <a:prstGeom prst="rect">
            <a:avLst/>
          </a:prstGeom>
        </p:spPr>
        <p:txBody>
          <a:bodyPr wrap="square">
            <a:spAutoFit/>
          </a:bodyPr>
          <a:lstStyle/>
          <a:p>
            <a:r>
              <a:rPr lang="en-GB" sz="2000" b="1" dirty="0">
                <a:latin typeface="+mj-lt"/>
              </a:rPr>
              <a:t>Caldwell &amp; Millen (2009) </a:t>
            </a:r>
            <a:r>
              <a:rPr lang="en-GB" sz="2000" b="1" i="1" dirty="0">
                <a:latin typeface="+mj-lt"/>
              </a:rPr>
              <a:t>Psych </a:t>
            </a:r>
            <a:r>
              <a:rPr lang="en-GB" sz="2000" b="1" i="1" dirty="0" err="1">
                <a:latin typeface="+mj-lt"/>
              </a:rPr>
              <a:t>Sci</a:t>
            </a:r>
            <a:endParaRPr lang="en-GB" sz="2000" b="1" i="1" dirty="0">
              <a:latin typeface="+mj-lt"/>
            </a:endParaRPr>
          </a:p>
        </p:txBody>
      </p:sp>
      <p:sp>
        <p:nvSpPr>
          <p:cNvPr id="4" name="TextBox 3"/>
          <p:cNvSpPr txBox="1"/>
          <p:nvPr/>
        </p:nvSpPr>
        <p:spPr>
          <a:xfrm>
            <a:off x="678900" y="2211546"/>
            <a:ext cx="2377440" cy="3077766"/>
          </a:xfrm>
          <a:prstGeom prst="rect">
            <a:avLst/>
          </a:prstGeom>
          <a:noFill/>
        </p:spPr>
        <p:txBody>
          <a:bodyPr wrap="square" rtlCol="0">
            <a:spAutoFit/>
          </a:bodyPr>
          <a:lstStyle/>
          <a:p>
            <a:r>
              <a:rPr lang="en-GB" sz="2400" dirty="0">
                <a:latin typeface="+mj-lt"/>
              </a:rPr>
              <a:t>Social information available from:</a:t>
            </a:r>
          </a:p>
          <a:p>
            <a:r>
              <a:rPr lang="en-GB" sz="800" b="1" dirty="0">
                <a:latin typeface="+mj-lt"/>
              </a:rPr>
              <a:t> </a:t>
            </a:r>
            <a:br>
              <a:rPr lang="en-GB" sz="2400" b="1" dirty="0">
                <a:latin typeface="+mj-lt"/>
              </a:rPr>
            </a:br>
            <a:r>
              <a:rPr lang="en-GB" sz="2400" b="1" dirty="0">
                <a:latin typeface="+mj-lt"/>
              </a:rPr>
              <a:t>A – Actions</a:t>
            </a:r>
          </a:p>
          <a:p>
            <a:r>
              <a:rPr lang="en-GB" sz="2400" b="1" dirty="0">
                <a:latin typeface="+mj-lt"/>
              </a:rPr>
              <a:t>R – Results</a:t>
            </a:r>
          </a:p>
          <a:p>
            <a:r>
              <a:rPr lang="en-GB" sz="2400" b="1" dirty="0">
                <a:latin typeface="+mj-lt"/>
              </a:rPr>
              <a:t>T – Teaching</a:t>
            </a:r>
          </a:p>
          <a:p>
            <a:endParaRPr lang="en-GB" dirty="0"/>
          </a:p>
        </p:txBody>
      </p:sp>
      <p:pic>
        <p:nvPicPr>
          <p:cNvPr id="6" name="Picture 7" descr="paper aeropla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613488" flipH="1">
            <a:off x="500855" y="435697"/>
            <a:ext cx="1928152" cy="13596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23134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Imitation and teaching not necessary for cumulative culture…</a:t>
            </a:r>
          </a:p>
        </p:txBody>
      </p:sp>
    </p:spTree>
    <p:custDataLst>
      <p:tags r:id="rId1"/>
    </p:custDataLst>
    <p:extLst>
      <p:ext uri="{BB962C8B-B14F-4D97-AF65-F5344CB8AC3E}">
        <p14:creationId xmlns:p14="http://schemas.microsoft.com/office/powerpoint/2010/main" val="3087504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Imitation and teaching not necessary for cumulative culture…</a:t>
            </a:r>
          </a:p>
          <a:p>
            <a:r>
              <a:rPr lang="en-GB" dirty="0"/>
              <a:t>…which is not the same as saying they are not important, or that they are </a:t>
            </a:r>
            <a:r>
              <a:rPr lang="en-GB" b="1" dirty="0"/>
              <a:t>never</a:t>
            </a:r>
            <a:r>
              <a:rPr lang="en-GB" dirty="0"/>
              <a:t> needed. </a:t>
            </a:r>
          </a:p>
        </p:txBody>
      </p:sp>
    </p:spTree>
    <p:custDataLst>
      <p:tags r:id="rId1"/>
    </p:custDataLst>
    <p:extLst>
      <p:ext uri="{BB962C8B-B14F-4D97-AF65-F5344CB8AC3E}">
        <p14:creationId xmlns:p14="http://schemas.microsoft.com/office/powerpoint/2010/main" val="1757223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72676" y="3447116"/>
            <a:ext cx="3852837" cy="3505380"/>
          </a:xfrm>
          <a:prstGeom prst="rect">
            <a:avLst/>
          </a:prstGeom>
        </p:spPr>
      </p:pic>
      <p:sp>
        <p:nvSpPr>
          <p:cNvPr id="2" name="Title 1"/>
          <p:cNvSpPr>
            <a:spLocks noGrp="1"/>
          </p:cNvSpPr>
          <p:nvPr>
            <p:ph type="title"/>
          </p:nvPr>
        </p:nvSpPr>
        <p:spPr>
          <a:xfrm>
            <a:off x="0" y="-1"/>
            <a:ext cx="9144000" cy="1436387"/>
          </a:xfrm>
        </p:spPr>
        <p:txBody>
          <a:bodyPr>
            <a:normAutofit/>
          </a:bodyPr>
          <a:lstStyle/>
          <a:p>
            <a:r>
              <a:rPr lang="en-GB" sz="3200" dirty="0"/>
              <a:t>Other studies illustrate that process copying can facilitate cumulative cultural learning…</a:t>
            </a:r>
          </a:p>
        </p:txBody>
      </p:sp>
      <p:pic>
        <p:nvPicPr>
          <p:cNvPr id="4" name="Picture 3"/>
          <p:cNvPicPr>
            <a:picLocks noChangeAspect="1"/>
          </p:cNvPicPr>
          <p:nvPr/>
        </p:nvPicPr>
        <p:blipFill>
          <a:blip r:embed="rId3"/>
          <a:stretch>
            <a:fillRect/>
          </a:stretch>
        </p:blipFill>
        <p:spPr>
          <a:xfrm>
            <a:off x="494419" y="1609380"/>
            <a:ext cx="8155162" cy="1952366"/>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6749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556054"/>
            <a:ext cx="8029575" cy="4263081"/>
          </a:xfrm>
        </p:spPr>
        <p:txBody>
          <a:bodyPr>
            <a:normAutofit/>
          </a:bodyPr>
          <a:lstStyle/>
          <a:p>
            <a:r>
              <a:rPr lang="en-GB" sz="3600" dirty="0"/>
              <a:t>It is even possible to experimentally manipulate the trait variables to test predictions about the context-specificity of transmission requirements.</a:t>
            </a:r>
          </a:p>
        </p:txBody>
      </p:sp>
    </p:spTree>
    <p:custDataLst>
      <p:tags r:id="rId1"/>
    </p:custDataLst>
    <p:extLst>
      <p:ext uri="{BB962C8B-B14F-4D97-AF65-F5344CB8AC3E}">
        <p14:creationId xmlns:p14="http://schemas.microsoft.com/office/powerpoint/2010/main" val="2745616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9242" y="259883"/>
            <a:ext cx="2266751" cy="151116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9241" y="1870503"/>
            <a:ext cx="2266750" cy="151116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9239" y="5091743"/>
            <a:ext cx="2266750" cy="151116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69240" y="3481123"/>
            <a:ext cx="2266750" cy="1511166"/>
          </a:xfrm>
          <a:prstGeom prst="rect">
            <a:avLst/>
          </a:prstGeom>
        </p:spPr>
      </p:pic>
      <p:sp>
        <p:nvSpPr>
          <p:cNvPr id="8" name="TextBox 7"/>
          <p:cNvSpPr txBox="1"/>
          <p:nvPr/>
        </p:nvSpPr>
        <p:spPr>
          <a:xfrm>
            <a:off x="173736" y="6287537"/>
            <a:ext cx="5148072" cy="400110"/>
          </a:xfrm>
          <a:prstGeom prst="rect">
            <a:avLst/>
          </a:prstGeom>
          <a:noFill/>
        </p:spPr>
        <p:txBody>
          <a:bodyPr wrap="square" rtlCol="0">
            <a:spAutoFit/>
          </a:bodyPr>
          <a:lstStyle/>
          <a:p>
            <a:r>
              <a:rPr lang="en-GB" sz="2000" b="1" dirty="0">
                <a:latin typeface="+mj-lt"/>
              </a:rPr>
              <a:t>Caldwell et al. (2017) </a:t>
            </a:r>
            <a:r>
              <a:rPr lang="en-GB" sz="2000" b="1" i="1" dirty="0">
                <a:latin typeface="+mj-lt"/>
              </a:rPr>
              <a:t>Rev Phil Psych</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1730" y="884982"/>
            <a:ext cx="5967016" cy="4813173"/>
          </a:xfrm>
          <a:prstGeom prst="rect">
            <a:avLst/>
          </a:prstGeom>
        </p:spPr>
      </p:pic>
    </p:spTree>
    <p:custDataLst>
      <p:tags r:id="rId1"/>
    </p:custDataLst>
    <p:extLst>
      <p:ext uri="{BB962C8B-B14F-4D97-AF65-F5344CB8AC3E}">
        <p14:creationId xmlns:p14="http://schemas.microsoft.com/office/powerpoint/2010/main" val="3030068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1.behance.net/rendition/modules/21155643/disp/49d9283db3ac647f29e380c01cd63ad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0" y="0"/>
            <a:ext cx="923132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3631144"/>
            <a:ext cx="2520280" cy="3245120"/>
          </a:xfrm>
          <a:prstGeom prst="rect">
            <a:avLst/>
          </a:prstGeom>
        </p:spPr>
      </p:pic>
      <p:sp>
        <p:nvSpPr>
          <p:cNvPr id="3" name="Rounded Rectangle 2"/>
          <p:cNvSpPr/>
          <p:nvPr/>
        </p:nvSpPr>
        <p:spPr>
          <a:xfrm>
            <a:off x="3987209" y="116632"/>
            <a:ext cx="4401215" cy="1584176"/>
          </a:xfrm>
          <a:prstGeom prst="roundRect">
            <a:avLst/>
          </a:prstGeom>
          <a:solidFill>
            <a:schemeClr val="bg1"/>
          </a:solidFill>
          <a:ln w="50800">
            <a:solidFill>
              <a:srgbClr val="A5002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black"/>
                </a:solidFill>
                <a:latin typeface="+mj-lt"/>
              </a:rPr>
              <a:t>Culturally learned traits are responsible for much of what distinguishes humans from other primates.</a:t>
            </a:r>
          </a:p>
        </p:txBody>
      </p:sp>
    </p:spTree>
    <p:custDataLst>
      <p:tags r:id="rId1"/>
    </p:custDataLst>
    <p:extLst>
      <p:ext uri="{BB962C8B-B14F-4D97-AF65-F5344CB8AC3E}">
        <p14:creationId xmlns:p14="http://schemas.microsoft.com/office/powerpoint/2010/main" val="675806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3447" cy="59516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1418" y="5833575"/>
            <a:ext cx="1402017" cy="93467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1376" y="5833575"/>
            <a:ext cx="1402017" cy="934678"/>
          </a:xfrm>
          <a:prstGeom prst="rect">
            <a:avLst/>
          </a:prstGeom>
        </p:spPr>
      </p:pic>
      <p:sp>
        <p:nvSpPr>
          <p:cNvPr id="8" name="TextBox 7"/>
          <p:cNvSpPr txBox="1"/>
          <p:nvPr/>
        </p:nvSpPr>
        <p:spPr>
          <a:xfrm>
            <a:off x="6475537" y="256389"/>
            <a:ext cx="2667910" cy="1015663"/>
          </a:xfrm>
          <a:prstGeom prst="rect">
            <a:avLst/>
          </a:prstGeom>
          <a:noFill/>
        </p:spPr>
        <p:txBody>
          <a:bodyPr wrap="square" rtlCol="0">
            <a:spAutoFit/>
          </a:bodyPr>
          <a:lstStyle/>
          <a:p>
            <a:r>
              <a:rPr lang="en-GB" sz="2000" b="1" dirty="0">
                <a:latin typeface="+mj-lt"/>
              </a:rPr>
              <a:t>Caldwell et al. (2017) </a:t>
            </a:r>
            <a:r>
              <a:rPr lang="en-GB" sz="2000" b="1" i="1" dirty="0">
                <a:latin typeface="+mj-lt"/>
              </a:rPr>
              <a:t>Rev Phil Psych</a:t>
            </a:r>
          </a:p>
        </p:txBody>
      </p:sp>
      <p:sp>
        <p:nvSpPr>
          <p:cNvPr id="2" name="Rectangle 1"/>
          <p:cNvSpPr/>
          <p:nvPr/>
        </p:nvSpPr>
        <p:spPr>
          <a:xfrm>
            <a:off x="1371600" y="118872"/>
            <a:ext cx="5103937" cy="305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813879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3447" cy="59516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1418" y="5833575"/>
            <a:ext cx="1402017" cy="93467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1376" y="5833575"/>
            <a:ext cx="1402017" cy="934678"/>
          </a:xfrm>
          <a:prstGeom prst="rect">
            <a:avLst/>
          </a:prstGeom>
        </p:spPr>
      </p:pic>
      <p:sp>
        <p:nvSpPr>
          <p:cNvPr id="8" name="TextBox 7"/>
          <p:cNvSpPr txBox="1"/>
          <p:nvPr/>
        </p:nvSpPr>
        <p:spPr>
          <a:xfrm>
            <a:off x="6475537" y="256389"/>
            <a:ext cx="2667910" cy="1015663"/>
          </a:xfrm>
          <a:prstGeom prst="rect">
            <a:avLst/>
          </a:prstGeom>
          <a:noFill/>
        </p:spPr>
        <p:txBody>
          <a:bodyPr wrap="square" rtlCol="0">
            <a:spAutoFit/>
          </a:bodyPr>
          <a:lstStyle/>
          <a:p>
            <a:r>
              <a:rPr lang="en-GB" sz="2000" b="1" dirty="0">
                <a:latin typeface="+mj-lt"/>
              </a:rPr>
              <a:t>Caldwell et al. (2017) </a:t>
            </a:r>
            <a:r>
              <a:rPr lang="en-GB" sz="2000" b="1" i="1" dirty="0">
                <a:latin typeface="+mj-lt"/>
              </a:rPr>
              <a:t>Rev Phil Psych</a:t>
            </a:r>
          </a:p>
        </p:txBody>
      </p:sp>
      <p:sp>
        <p:nvSpPr>
          <p:cNvPr id="2" name="Rectangle 1"/>
          <p:cNvSpPr/>
          <p:nvPr/>
        </p:nvSpPr>
        <p:spPr>
          <a:xfrm>
            <a:off x="1371600" y="118872"/>
            <a:ext cx="3867911" cy="305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289448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3447" cy="59516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1418" y="5833575"/>
            <a:ext cx="1402017" cy="93467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1376" y="5833575"/>
            <a:ext cx="1402017" cy="934678"/>
          </a:xfrm>
          <a:prstGeom prst="rect">
            <a:avLst/>
          </a:prstGeom>
        </p:spPr>
      </p:pic>
      <p:sp>
        <p:nvSpPr>
          <p:cNvPr id="8" name="TextBox 7"/>
          <p:cNvSpPr txBox="1"/>
          <p:nvPr/>
        </p:nvSpPr>
        <p:spPr>
          <a:xfrm>
            <a:off x="6475537" y="256389"/>
            <a:ext cx="2667910" cy="1015663"/>
          </a:xfrm>
          <a:prstGeom prst="rect">
            <a:avLst/>
          </a:prstGeom>
          <a:noFill/>
        </p:spPr>
        <p:txBody>
          <a:bodyPr wrap="square" rtlCol="0">
            <a:spAutoFit/>
          </a:bodyPr>
          <a:lstStyle/>
          <a:p>
            <a:r>
              <a:rPr lang="en-GB" sz="2000" b="1" dirty="0">
                <a:latin typeface="+mj-lt"/>
              </a:rPr>
              <a:t>Caldwell et al. (2017) </a:t>
            </a:r>
            <a:r>
              <a:rPr lang="en-GB" sz="2000" b="1" i="1" dirty="0">
                <a:latin typeface="+mj-lt"/>
              </a:rPr>
              <a:t>Rev Phil Psych</a:t>
            </a:r>
          </a:p>
        </p:txBody>
      </p:sp>
      <p:sp>
        <p:nvSpPr>
          <p:cNvPr id="2" name="Rectangle 1"/>
          <p:cNvSpPr/>
          <p:nvPr/>
        </p:nvSpPr>
        <p:spPr>
          <a:xfrm>
            <a:off x="1371601" y="118872"/>
            <a:ext cx="2532887" cy="305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865203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3447" cy="595164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769" y="5833575"/>
            <a:ext cx="1359540" cy="90636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1334" y="5833575"/>
            <a:ext cx="1402017" cy="93467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1418" y="5833575"/>
            <a:ext cx="1402017" cy="934678"/>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1376" y="5833575"/>
            <a:ext cx="1402017" cy="934678"/>
          </a:xfrm>
          <a:prstGeom prst="rect">
            <a:avLst/>
          </a:prstGeom>
        </p:spPr>
      </p:pic>
      <p:sp>
        <p:nvSpPr>
          <p:cNvPr id="8" name="TextBox 7"/>
          <p:cNvSpPr txBox="1"/>
          <p:nvPr/>
        </p:nvSpPr>
        <p:spPr>
          <a:xfrm>
            <a:off x="6475537" y="256389"/>
            <a:ext cx="2667910" cy="1015663"/>
          </a:xfrm>
          <a:prstGeom prst="rect">
            <a:avLst/>
          </a:prstGeom>
          <a:noFill/>
        </p:spPr>
        <p:txBody>
          <a:bodyPr wrap="square" rtlCol="0">
            <a:spAutoFit/>
          </a:bodyPr>
          <a:lstStyle/>
          <a:p>
            <a:r>
              <a:rPr lang="en-GB" sz="2000" b="1" dirty="0">
                <a:latin typeface="+mj-lt"/>
              </a:rPr>
              <a:t>Caldwell et al. (2017) </a:t>
            </a:r>
            <a:r>
              <a:rPr lang="en-GB" sz="2000" b="1" i="1" dirty="0">
                <a:latin typeface="+mj-lt"/>
              </a:rPr>
              <a:t>Rev Phil Psych</a:t>
            </a:r>
          </a:p>
        </p:txBody>
      </p:sp>
    </p:spTree>
    <p:custDataLst>
      <p:tags r:id="rId1"/>
    </p:custDataLst>
    <p:extLst>
      <p:ext uri="{BB962C8B-B14F-4D97-AF65-F5344CB8AC3E}">
        <p14:creationId xmlns:p14="http://schemas.microsoft.com/office/powerpoint/2010/main" val="2961942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3" name="Content Placeholder 2"/>
          <p:cNvSpPr>
            <a:spLocks noGrp="1"/>
          </p:cNvSpPr>
          <p:nvPr>
            <p:ph idx="1"/>
          </p:nvPr>
        </p:nvSpPr>
        <p:spPr/>
        <p:txBody>
          <a:bodyPr>
            <a:normAutofit fontScale="92500" lnSpcReduction="20000"/>
          </a:bodyPr>
          <a:lstStyle/>
          <a:p>
            <a:r>
              <a:rPr lang="en-GB" dirty="0"/>
              <a:t>Experimental approaches on cumulative culture have now contributed significantly to basic understanding of this phenomenon.</a:t>
            </a:r>
          </a:p>
          <a:p>
            <a:r>
              <a:rPr lang="en-GB" dirty="0"/>
              <a:t>Manipulation of learning conditions permits insights into the conditions favouring effective transmission and the accumulation of beneficial modifications. </a:t>
            </a:r>
          </a:p>
          <a:p>
            <a:r>
              <a:rPr lang="en-GB" dirty="0"/>
              <a:t>Such approaches also have great potential to inform effective practice in a wide range of contexts.</a:t>
            </a:r>
          </a:p>
          <a:p>
            <a:r>
              <a:rPr lang="en-GB" dirty="0"/>
              <a:t>Thinking and experimenting at the cultural population-level can bring novel insights about how best to achieve collective goals, and capitalise on existing knowledge. </a:t>
            </a:r>
          </a:p>
        </p:txBody>
      </p:sp>
    </p:spTree>
    <p:extLst>
      <p:ext uri="{BB962C8B-B14F-4D97-AF65-F5344CB8AC3E}">
        <p14:creationId xmlns:p14="http://schemas.microsoft.com/office/powerpoint/2010/main" val="112772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6809" y="5048250"/>
            <a:ext cx="1743752" cy="1668565"/>
          </a:xfrm>
          <a:prstGeom prst="rect">
            <a:avLst/>
          </a:prstGeom>
        </p:spPr>
      </p:pic>
      <p:sp>
        <p:nvSpPr>
          <p:cNvPr id="2" name="Title 1"/>
          <p:cNvSpPr>
            <a:spLocks noGrp="1"/>
          </p:cNvSpPr>
          <p:nvPr>
            <p:ph type="title"/>
          </p:nvPr>
        </p:nvSpPr>
        <p:spPr>
          <a:xfrm>
            <a:off x="0" y="117417"/>
            <a:ext cx="6574536" cy="799380"/>
          </a:xfrm>
        </p:spPr>
        <p:txBody>
          <a:bodyPr>
            <a:normAutofit/>
          </a:bodyPr>
          <a:lstStyle/>
          <a:p>
            <a:r>
              <a:rPr lang="en-GB" dirty="0"/>
              <a:t>Acknowledgements</a:t>
            </a:r>
          </a:p>
        </p:txBody>
      </p:sp>
      <p:sp>
        <p:nvSpPr>
          <p:cNvPr id="3" name="Content Placeholder 2"/>
          <p:cNvSpPr>
            <a:spLocks noGrp="1"/>
          </p:cNvSpPr>
          <p:nvPr>
            <p:ph idx="1"/>
          </p:nvPr>
        </p:nvSpPr>
        <p:spPr>
          <a:xfrm>
            <a:off x="276589" y="1144009"/>
            <a:ext cx="8467362" cy="4923159"/>
          </a:xfrm>
        </p:spPr>
        <p:txBody>
          <a:bodyPr>
            <a:normAutofit fontScale="92500" lnSpcReduction="10000"/>
          </a:bodyPr>
          <a:lstStyle/>
          <a:p>
            <a:r>
              <a:rPr lang="en-GB" b="1" dirty="0"/>
              <a:t>Lab members (current):</a:t>
            </a:r>
          </a:p>
          <a:p>
            <a:pPr lvl="1"/>
            <a:r>
              <a:rPr lang="en-GB" dirty="0"/>
              <a:t>Dr Mark Atkinson, Kirsten Blakey, Juliet </a:t>
            </a:r>
            <a:r>
              <a:rPr lang="en-GB" dirty="0" err="1"/>
              <a:t>Dunstone</a:t>
            </a:r>
            <a:r>
              <a:rPr lang="en-GB" dirty="0"/>
              <a:t>,</a:t>
            </a:r>
            <a:br>
              <a:rPr lang="en-GB" dirty="0"/>
            </a:br>
            <a:r>
              <a:rPr lang="en-GB" dirty="0"/>
              <a:t>Donna Kean, Gemma Mackintosh, Dr Elizabeth Renner, Charlotte Wilks</a:t>
            </a:r>
          </a:p>
          <a:p>
            <a:r>
              <a:rPr lang="en-GB" b="1" dirty="0"/>
              <a:t>Lab members (past):</a:t>
            </a:r>
          </a:p>
          <a:p>
            <a:pPr lvl="1"/>
            <a:r>
              <a:rPr lang="en-GB" dirty="0"/>
              <a:t>Dr Cara Evans, Roland Eve, Cristina Matthews, </a:t>
            </a:r>
            <a:br>
              <a:rPr lang="en-GB" dirty="0"/>
            </a:br>
            <a:r>
              <a:rPr lang="en-GB" dirty="0"/>
              <a:t>Dr Ailsa Millen, Dr Eoin O’Sullivan, Dr Gareth Roberts,</a:t>
            </a:r>
            <a:br>
              <a:rPr lang="en-GB" dirty="0"/>
            </a:br>
            <a:r>
              <a:rPr lang="en-GB" dirty="0"/>
              <a:t>Dr Kerstin Schillinger, Dr Claire Watson</a:t>
            </a:r>
          </a:p>
          <a:p>
            <a:r>
              <a:rPr lang="en-GB" b="1" dirty="0"/>
              <a:t>Funding:</a:t>
            </a:r>
          </a:p>
          <a:p>
            <a:pPr lvl="1"/>
            <a:r>
              <a:rPr lang="en-GB" dirty="0"/>
              <a:t>ESRC Research Grants:</a:t>
            </a:r>
          </a:p>
          <a:p>
            <a:pPr lvl="2"/>
            <a:r>
              <a:rPr lang="en-GB" dirty="0"/>
              <a:t>RES-061-23-0072</a:t>
            </a:r>
          </a:p>
          <a:p>
            <a:pPr lvl="2"/>
            <a:r>
              <a:rPr lang="en-GB" dirty="0"/>
              <a:t>RES-062-23-1634</a:t>
            </a:r>
          </a:p>
          <a:p>
            <a:pPr lvl="1"/>
            <a:r>
              <a:rPr lang="en-GB" dirty="0"/>
              <a:t>ERC Consolidator Grant 648841 RATCHETCOG</a:t>
            </a:r>
          </a:p>
        </p:txBody>
      </p:sp>
      <p:pic>
        <p:nvPicPr>
          <p:cNvPr id="16" name="Picture 9" descr="GIF RGB 150 Pixels with Borde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10636" y="3938956"/>
            <a:ext cx="1016098" cy="90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4576" y="-168108"/>
            <a:ext cx="2200782" cy="1329016"/>
          </a:xfrm>
          <a:prstGeom prst="rect">
            <a:avLst/>
          </a:prstGeom>
        </p:spPr>
      </p:pic>
    </p:spTree>
    <p:custDataLst>
      <p:tags r:id="rId1"/>
    </p:custDataLst>
    <p:extLst>
      <p:ext uri="{BB962C8B-B14F-4D97-AF65-F5344CB8AC3E}">
        <p14:creationId xmlns:p14="http://schemas.microsoft.com/office/powerpoint/2010/main" val="3661642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1581665"/>
            <a:ext cx="8201025" cy="3299254"/>
          </a:xfrm>
        </p:spPr>
        <p:txBody>
          <a:bodyPr>
            <a:noAutofit/>
          </a:bodyPr>
          <a:lstStyle/>
          <a:p>
            <a:r>
              <a:rPr lang="en-GB" dirty="0"/>
              <a:t>Can differences in the cultural evolutionary processes observed in humans, compared with other species, be explained in terms of the cognitive mechanisms involved?</a:t>
            </a:r>
          </a:p>
        </p:txBody>
      </p:sp>
    </p:spTree>
    <p:extLst>
      <p:ext uri="{BB962C8B-B14F-4D97-AF65-F5344CB8AC3E}">
        <p14:creationId xmlns:p14="http://schemas.microsoft.com/office/powerpoint/2010/main" val="157434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t>
            </a:r>
            <a:r>
              <a:rPr lang="en-GB" u="sng" dirty="0"/>
              <a:t>are</a:t>
            </a:r>
            <a:r>
              <a:rPr lang="en-GB" dirty="0"/>
              <a:t> those differences?</a:t>
            </a:r>
          </a:p>
        </p:txBody>
      </p:sp>
      <p:sp>
        <p:nvSpPr>
          <p:cNvPr id="3" name="Content Placeholder 2"/>
          <p:cNvSpPr>
            <a:spLocks noGrp="1"/>
          </p:cNvSpPr>
          <p:nvPr>
            <p:ph idx="1"/>
          </p:nvPr>
        </p:nvSpPr>
        <p:spPr/>
        <p:txBody>
          <a:bodyPr/>
          <a:lstStyle/>
          <a:p>
            <a:r>
              <a:rPr lang="en-GB" dirty="0"/>
              <a:t>There is general agreement that human cultural evolution often shows characteristic patterns of </a:t>
            </a:r>
            <a:r>
              <a:rPr lang="en-GB" b="1" dirty="0"/>
              <a:t>consistent directional change </a:t>
            </a:r>
            <a:r>
              <a:rPr lang="en-GB" dirty="0"/>
              <a:t>over multiple generations of transmission.</a:t>
            </a:r>
          </a:p>
          <a:p>
            <a:r>
              <a:rPr lang="en-GB" dirty="0"/>
              <a:t>Specifically, the direction of change represents </a:t>
            </a:r>
            <a:r>
              <a:rPr lang="en-GB" b="1" dirty="0"/>
              <a:t>increasing benefits </a:t>
            </a:r>
            <a:r>
              <a:rPr lang="en-GB" dirty="0"/>
              <a:t>(i.e. some improvement in utility, e.g. through increased functionality or efficiency).</a:t>
            </a:r>
          </a:p>
          <a:p>
            <a:r>
              <a:rPr lang="en-GB" dirty="0"/>
              <a:t>This is usually referred to as </a:t>
            </a:r>
            <a:r>
              <a:rPr lang="en-GB" b="1" dirty="0"/>
              <a:t>cumulative cultural evolution</a:t>
            </a:r>
            <a:r>
              <a:rPr lang="en-GB" dirty="0"/>
              <a:t>, or just </a:t>
            </a:r>
            <a:r>
              <a:rPr lang="en-GB" b="1" dirty="0"/>
              <a:t>cumulative culture</a:t>
            </a:r>
            <a:r>
              <a:rPr lang="en-GB" dirty="0"/>
              <a:t>.</a:t>
            </a:r>
          </a:p>
        </p:txBody>
      </p:sp>
    </p:spTree>
    <p:extLst>
      <p:ext uri="{BB962C8B-B14F-4D97-AF65-F5344CB8AC3E}">
        <p14:creationId xmlns:p14="http://schemas.microsoft.com/office/powerpoint/2010/main" val="2411648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is cumulative cultural evolution?</a:t>
            </a:r>
            <a:br>
              <a:rPr lang="en-GB" dirty="0"/>
            </a:br>
            <a:r>
              <a:rPr lang="en-GB" sz="2700" dirty="0"/>
              <a:t>(</a:t>
            </a:r>
            <a:r>
              <a:rPr lang="en-GB" sz="2700" dirty="0" err="1"/>
              <a:t>Mesoudi</a:t>
            </a:r>
            <a:r>
              <a:rPr lang="en-GB" sz="2700" dirty="0"/>
              <a:t> &amp; Thornton, 2018)</a:t>
            </a:r>
          </a:p>
        </p:txBody>
      </p:sp>
      <p:sp>
        <p:nvSpPr>
          <p:cNvPr id="3" name="Content Placeholder 2"/>
          <p:cNvSpPr>
            <a:spLocks noGrp="1"/>
          </p:cNvSpPr>
          <p:nvPr>
            <p:ph idx="1"/>
          </p:nvPr>
        </p:nvSpPr>
        <p:spPr>
          <a:xfrm>
            <a:off x="457200" y="1866900"/>
            <a:ext cx="8229600" cy="4991100"/>
          </a:xfrm>
        </p:spPr>
        <p:txBody>
          <a:bodyPr>
            <a:normAutofit lnSpcReduction="10000"/>
          </a:bodyPr>
          <a:lstStyle/>
          <a:p>
            <a:pPr marL="0" indent="0">
              <a:buNone/>
            </a:pPr>
            <a:r>
              <a:rPr lang="en-GB" dirty="0"/>
              <a:t>“Core criteria” defined as: </a:t>
            </a:r>
          </a:p>
          <a:p>
            <a:pPr marL="971550" lvl="1" indent="-571500">
              <a:buFont typeface="+mj-lt"/>
              <a:buAutoNum type="romanLcPeriod"/>
            </a:pPr>
            <a:r>
              <a:rPr lang="en-GB" dirty="0"/>
              <a:t>A change in behaviour (or product of behaviour, such as an artefact), typically due to asocial learning, followed by </a:t>
            </a:r>
          </a:p>
          <a:p>
            <a:pPr marL="971550" lvl="1" indent="-571500">
              <a:buFont typeface="+mj-lt"/>
              <a:buAutoNum type="romanLcPeriod"/>
            </a:pPr>
            <a:r>
              <a:rPr lang="en-GB" dirty="0"/>
              <a:t>the transfer via social learning of that novel or modified behaviour to other individuals or groups, where </a:t>
            </a:r>
          </a:p>
          <a:p>
            <a:pPr marL="971550" lvl="1" indent="-571500">
              <a:buFont typeface="+mj-lt"/>
              <a:buAutoNum type="romanLcPeriod"/>
            </a:pPr>
            <a:r>
              <a:rPr lang="en-GB" dirty="0"/>
              <a:t>the learned behaviour causes an improvement in performance, which is a proxy of genetic and/or cultural fitness, with</a:t>
            </a:r>
          </a:p>
          <a:p>
            <a:pPr marL="971550" lvl="1" indent="-571500">
              <a:buFont typeface="+mj-lt"/>
              <a:buAutoNum type="romanLcPeriod"/>
            </a:pPr>
            <a:r>
              <a:rPr lang="en-GB" dirty="0"/>
              <a:t>the previous three steps repeated in a manner that generates sequential improvement over time.</a:t>
            </a:r>
          </a:p>
        </p:txBody>
      </p:sp>
    </p:spTree>
    <p:extLst>
      <p:ext uri="{BB962C8B-B14F-4D97-AF65-F5344CB8AC3E}">
        <p14:creationId xmlns:p14="http://schemas.microsoft.com/office/powerpoint/2010/main" val="330981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include…</a:t>
            </a:r>
          </a:p>
        </p:txBody>
      </p:sp>
      <p:sp>
        <p:nvSpPr>
          <p:cNvPr id="3" name="TextBox 2"/>
          <p:cNvSpPr txBox="1"/>
          <p:nvPr/>
        </p:nvSpPr>
        <p:spPr>
          <a:xfrm>
            <a:off x="834389" y="1775813"/>
            <a:ext cx="2219325" cy="646331"/>
          </a:xfrm>
          <a:prstGeom prst="rect">
            <a:avLst/>
          </a:prstGeom>
          <a:noFill/>
        </p:spPr>
        <p:txBody>
          <a:bodyPr wrap="square" rtlCol="0">
            <a:spAutoFit/>
          </a:bodyPr>
          <a:lstStyle/>
          <a:p>
            <a:pPr algn="ctr"/>
            <a:r>
              <a:rPr lang="en-GB" dirty="0"/>
              <a:t>Food preparation techniques </a:t>
            </a:r>
          </a:p>
        </p:txBody>
      </p:sp>
      <p:sp>
        <p:nvSpPr>
          <p:cNvPr id="4" name="TextBox 3"/>
          <p:cNvSpPr txBox="1"/>
          <p:nvPr/>
        </p:nvSpPr>
        <p:spPr>
          <a:xfrm>
            <a:off x="7104831" y="2216539"/>
            <a:ext cx="1571625" cy="646331"/>
          </a:xfrm>
          <a:prstGeom prst="rect">
            <a:avLst/>
          </a:prstGeom>
          <a:noFill/>
        </p:spPr>
        <p:txBody>
          <a:bodyPr wrap="square" rtlCol="0">
            <a:spAutoFit/>
          </a:bodyPr>
          <a:lstStyle/>
          <a:p>
            <a:pPr algn="ctr"/>
            <a:r>
              <a:rPr lang="en-GB" dirty="0"/>
              <a:t>Garment construction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736" y="2745310"/>
            <a:ext cx="1714265" cy="78856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364" y="2216539"/>
            <a:ext cx="569497" cy="160543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6046" y="2539704"/>
            <a:ext cx="2022110" cy="133796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0186" y="3186035"/>
            <a:ext cx="1079728" cy="849386"/>
          </a:xfrm>
          <a:prstGeom prst="rect">
            <a:avLst/>
          </a:prstGeom>
        </p:spPr>
      </p:pic>
      <p:sp>
        <p:nvSpPr>
          <p:cNvPr id="10" name="TextBox 9"/>
          <p:cNvSpPr txBox="1"/>
          <p:nvPr/>
        </p:nvSpPr>
        <p:spPr>
          <a:xfrm>
            <a:off x="3114400" y="4215213"/>
            <a:ext cx="1571625" cy="646331"/>
          </a:xfrm>
          <a:prstGeom prst="rect">
            <a:avLst/>
          </a:prstGeom>
          <a:noFill/>
        </p:spPr>
        <p:txBody>
          <a:bodyPr wrap="square" rtlCol="0">
            <a:spAutoFit/>
          </a:bodyPr>
          <a:lstStyle/>
          <a:p>
            <a:pPr algn="ctr"/>
            <a:r>
              <a:rPr lang="en-GB" dirty="0"/>
              <a:t>Hunting skills and tools</a:t>
            </a: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7132" y="4861544"/>
            <a:ext cx="1177788" cy="977565"/>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55" y="5147009"/>
            <a:ext cx="1614158" cy="1439291"/>
          </a:xfrm>
          <a:prstGeom prst="rect">
            <a:avLst/>
          </a:prstGeom>
        </p:spPr>
      </p:pic>
    </p:spTree>
    <p:extLst>
      <p:ext uri="{BB962C8B-B14F-4D97-AF65-F5344CB8AC3E}">
        <p14:creationId xmlns:p14="http://schemas.microsoft.com/office/powerpoint/2010/main" val="461310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Value of Cumulative Culture</a:t>
            </a:r>
          </a:p>
        </p:txBody>
      </p:sp>
      <p:sp>
        <p:nvSpPr>
          <p:cNvPr id="5" name="Content Placeholder 4"/>
          <p:cNvSpPr>
            <a:spLocks noGrp="1"/>
          </p:cNvSpPr>
          <p:nvPr>
            <p:ph idx="1"/>
          </p:nvPr>
        </p:nvSpPr>
        <p:spPr/>
        <p:txBody>
          <a:bodyPr/>
          <a:lstStyle/>
          <a:p>
            <a:r>
              <a:rPr lang="en-GB" dirty="0"/>
              <a:t>Human cultural evolution appears to provide a powerful source of adaptive traits, unparalleled in other species.</a:t>
            </a:r>
          </a:p>
          <a:p>
            <a:r>
              <a:rPr lang="en-GB" dirty="0"/>
              <a:t>Cumulative cultural evolution allows us to benefit from others’ accumulated exploration efforts in the absence of direct personal experience.</a:t>
            </a:r>
          </a:p>
        </p:txBody>
      </p:sp>
    </p:spTree>
    <p:custDataLst>
      <p:tags r:id="rId1"/>
    </p:custDataLst>
    <p:extLst>
      <p:ext uri="{BB962C8B-B14F-4D97-AF65-F5344CB8AC3E}">
        <p14:creationId xmlns:p14="http://schemas.microsoft.com/office/powerpoint/2010/main" val="22164257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7815</TotalTime>
  <Words>2103</Words>
  <Application>Microsoft Office PowerPoint</Application>
  <PresentationFormat>On-screen Show (4:3)</PresentationFormat>
  <Paragraphs>138</Paragraphs>
  <Slides>45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Century Gothic</vt:lpstr>
      <vt:lpstr>Gill Sans MT</vt:lpstr>
      <vt:lpstr>1_Office Theme</vt:lpstr>
      <vt:lpstr>Harnessing the power and potential of human cultural evolution</vt:lpstr>
      <vt:lpstr>Overview</vt:lpstr>
      <vt:lpstr>A little background context to the motivation behind much of my research…</vt:lpstr>
      <vt:lpstr>PowerPoint Presentation</vt:lpstr>
      <vt:lpstr>Can differences in the cultural evolutionary processes observed in humans, compared with other species, be explained in terms of the cognitive mechanisms involved?</vt:lpstr>
      <vt:lpstr>What are those differences?</vt:lpstr>
      <vt:lpstr>What is cumulative cultural evolution? (Mesoudi &amp; Thornton, 2018)</vt:lpstr>
      <vt:lpstr>Examples include…</vt:lpstr>
      <vt:lpstr>The Value of Cumulative Culture</vt:lpstr>
      <vt:lpstr>The Down Side</vt:lpstr>
      <vt:lpstr>PowerPoint Presentation</vt:lpstr>
      <vt:lpstr>Detrimental Outcomes of Cultural Evolution</vt:lpstr>
      <vt:lpstr>Fatal Disease Transmission as a Consequence of a Cultural Practice (Lindenbaum, 1979; Durham, 1982)</vt:lpstr>
      <vt:lpstr>Fatal Disease Transmission as a Consequence of a Cultural Practice (Lindenbaum, 1979; Durham, 1982)</vt:lpstr>
      <vt:lpstr>And even when information is highly beneficial, it is rarely transmitted with perfect fidelity.   Experimental studies of “serial reproduction” show how rapidly information can degrade with transmission…</vt:lpstr>
      <vt:lpstr>PowerPoint Presentation</vt:lpstr>
      <vt:lpstr>PowerPoint Presentation</vt:lpstr>
      <vt:lpstr>PowerPoint Presentation</vt:lpstr>
      <vt:lpstr>PowerPoint Presentation</vt:lpstr>
      <vt:lpstr>PowerPoint Presentation</vt:lpstr>
      <vt:lpstr>Experimental Approaches to Studying Cumulative Culture</vt:lpstr>
      <vt:lpstr>Capturing the Process</vt:lpstr>
      <vt:lpstr>Operationalising cumulative culture (e.g. Caldwell &amp; Millen, 2008, Evol Hum Behav)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studies illustrate that process copying can facilitate cumulative cultural learning…</vt:lpstr>
      <vt:lpstr>It is even possible to experimentally manipulate the trait variables to test predictions about the context-specificity of transmission requirements.</vt:lpstr>
      <vt:lpstr>PowerPoint Presentation</vt:lpstr>
      <vt:lpstr>PowerPoint Presentation</vt:lpstr>
      <vt:lpstr>PowerPoint Presentation</vt:lpstr>
      <vt:lpstr>PowerPoint Presentation</vt:lpstr>
      <vt:lpstr>PowerPoint Presentation</vt:lpstr>
      <vt:lpstr>Conclusions</vt:lpstr>
      <vt:lpstr>Acknowledgements</vt:lpstr>
    </vt:vector>
  </TitlesOfParts>
  <Company>University of Stirling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Caldwell</dc:creator>
  <cp:lastModifiedBy>R Z</cp:lastModifiedBy>
  <cp:revision>370</cp:revision>
  <dcterms:created xsi:type="dcterms:W3CDTF">2015-12-14T12:12:59Z</dcterms:created>
  <dcterms:modified xsi:type="dcterms:W3CDTF">2019-07-10T14:26:58Z</dcterms:modified>
</cp:coreProperties>
</file>